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4" r:id="rId2"/>
    <p:sldMasterId id="2147483698" r:id="rId3"/>
    <p:sldMasterId id="2147483670" r:id="rId4"/>
    <p:sldMasterId id="2147483729" r:id="rId5"/>
  </p:sldMasterIdLst>
  <p:notesMasterIdLst>
    <p:notesMasterId r:id="rId13"/>
  </p:notesMasterIdLst>
  <p:sldIdLst>
    <p:sldId id="256" r:id="rId6"/>
    <p:sldId id="261" r:id="rId7"/>
    <p:sldId id="259" r:id="rId8"/>
    <p:sldId id="258" r:id="rId9"/>
    <p:sldId id="260" r:id="rId10"/>
    <p:sldId id="262" r:id="rId11"/>
    <p:sldId id="263" r:id="rId12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5" autoAdjust="0"/>
    <p:restoredTop sz="35764" autoAdjust="0"/>
  </p:normalViewPr>
  <p:slideViewPr>
    <p:cSldViewPr snapToGrid="0" showGuides="1">
      <p:cViewPr varScale="1">
        <p:scale>
          <a:sx n="35" d="100"/>
          <a:sy n="35" d="100"/>
        </p:scale>
        <p:origin x="2755" y="38"/>
      </p:cViewPr>
      <p:guideLst>
        <p:guide orient="horz"/>
        <p:guide pos="57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2D5BAB-E0D0-437A-9058-430252D9D618}" type="datetimeFigureOut">
              <a:rPr lang="en-GB" smtClean="0"/>
              <a:t>02/03/2020</a:t>
            </a:fld>
            <a:endParaRPr lang="en-GB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2B2F27-15E0-4742-B0BA-181C870B2A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805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B2F27-15E0-4742-B0BA-181C870B2AA2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2963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2B2F27-15E0-4742-B0BA-181C870B2AA2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84154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674688" y="808038"/>
            <a:ext cx="5387975" cy="4041775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2B2F27-15E0-4742-B0BA-181C870B2AA2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5661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2000">
                <a:srgbClr val="EDEDED"/>
              </a:gs>
              <a:gs pos="98750">
                <a:srgbClr val="EDEDED"/>
              </a:gs>
              <a:gs pos="56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1" name="Bildobjekt 1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>
          <a:xfrm>
            <a:off x="-1587" y="0"/>
            <a:ext cx="9144000" cy="6858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95314" y="2049917"/>
            <a:ext cx="7953375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595313" y="3587165"/>
            <a:ext cx="7953375" cy="175260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Datum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t>‹#›</a:t>
            </a:fld>
            <a:endParaRPr lang="sv-SE"/>
          </a:p>
        </p:txBody>
      </p:sp>
      <p:pic>
        <p:nvPicPr>
          <p:cNvPr id="7" name="Bildobjekt 6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0" y="165600"/>
            <a:ext cx="1928241" cy="42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275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>
          <a:xfrm>
            <a:off x="-1587" y="0"/>
            <a:ext cx="9144000" cy="6858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Datum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04395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>
          <a:xfrm>
            <a:off x="-1587" y="0"/>
            <a:ext cx="9144000" cy="6858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2614084"/>
            <a:ext cx="3321078" cy="35306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Platshållare för innehåll 2"/>
          <p:cNvSpPr>
            <a:spLocks noGrp="1"/>
          </p:cNvSpPr>
          <p:nvPr>
            <p:ph idx="13"/>
          </p:nvPr>
        </p:nvSpPr>
        <p:spPr>
          <a:xfrm>
            <a:off x="4149697" y="2614084"/>
            <a:ext cx="3321078" cy="35306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sv-SE"/>
              <a:t>Datum</a:t>
            </a:r>
            <a:endParaRPr lang="sv-SE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1" name="Platshållare för bild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6945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Datum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4058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Datum</a:t>
            </a:r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6965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2614085"/>
            <a:ext cx="6875462" cy="302471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Datum</a:t>
            </a:r>
            <a:endParaRPr lang="sv-SE" dirty="0"/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5202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2614084"/>
            <a:ext cx="3321078" cy="301033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Datum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t>‹#›</a:t>
            </a:fld>
            <a:endParaRPr lang="sv-SE"/>
          </a:p>
        </p:txBody>
      </p:sp>
      <p:sp>
        <p:nvSpPr>
          <p:cNvPr id="9" name="Platshållare för innehåll 2"/>
          <p:cNvSpPr>
            <a:spLocks noGrp="1"/>
          </p:cNvSpPr>
          <p:nvPr>
            <p:ph idx="13"/>
          </p:nvPr>
        </p:nvSpPr>
        <p:spPr>
          <a:xfrm>
            <a:off x="4149697" y="2614084"/>
            <a:ext cx="3321078" cy="301033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9734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- Grön b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0" y="6623455"/>
            <a:ext cx="9144000" cy="2403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95314" y="785283"/>
            <a:ext cx="3321078" cy="135678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2614084"/>
            <a:ext cx="3321078" cy="301033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bild 10"/>
          <p:cNvSpPr>
            <a:spLocks noGrp="1"/>
          </p:cNvSpPr>
          <p:nvPr>
            <p:ph type="pic" sz="quarter" idx="13"/>
          </p:nvPr>
        </p:nvSpPr>
        <p:spPr>
          <a:xfrm>
            <a:off x="4572000" y="785285"/>
            <a:ext cx="4572000" cy="5837767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sv-SE"/>
              <a:t>Datum</a:t>
            </a:r>
            <a:endParaRPr lang="sv-SE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563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två bilder - Grön b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/>
          <p:cNvSpPr/>
          <p:nvPr userDrawn="1"/>
        </p:nvSpPr>
        <p:spPr>
          <a:xfrm>
            <a:off x="0" y="6623455"/>
            <a:ext cx="9144000" cy="2403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95314" y="785283"/>
            <a:ext cx="3321078" cy="135678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2614084"/>
            <a:ext cx="3321078" cy="301033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bild 10"/>
          <p:cNvSpPr>
            <a:spLocks noGrp="1"/>
          </p:cNvSpPr>
          <p:nvPr>
            <p:ph type="pic" sz="quarter" idx="13"/>
          </p:nvPr>
        </p:nvSpPr>
        <p:spPr>
          <a:xfrm>
            <a:off x="4572000" y="785284"/>
            <a:ext cx="4572000" cy="2918400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sv-SE"/>
              <a:t>Datum</a:t>
            </a:r>
            <a:endParaRPr lang="sv-SE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bild 10"/>
          <p:cNvSpPr>
            <a:spLocks noGrp="1"/>
          </p:cNvSpPr>
          <p:nvPr>
            <p:ph type="pic" sz="quarter" idx="17"/>
          </p:nvPr>
        </p:nvSpPr>
        <p:spPr>
          <a:xfrm>
            <a:off x="4572000" y="3705055"/>
            <a:ext cx="4572000" cy="2918400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1310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- Grön b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10"/>
          <p:cNvSpPr>
            <a:spLocks noGrp="1"/>
          </p:cNvSpPr>
          <p:nvPr>
            <p:ph type="pic" sz="quarter" idx="13"/>
          </p:nvPr>
        </p:nvSpPr>
        <p:spPr>
          <a:xfrm>
            <a:off x="0" y="785285"/>
            <a:ext cx="9144000" cy="5837767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10" name="Rektangel 9"/>
          <p:cNvSpPr/>
          <p:nvPr userDrawn="1"/>
        </p:nvSpPr>
        <p:spPr>
          <a:xfrm>
            <a:off x="0" y="6623455"/>
            <a:ext cx="9144000" cy="2403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2614084"/>
            <a:ext cx="3321078" cy="301033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Rubrik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sv-SE"/>
              <a:t>Datum</a:t>
            </a:r>
            <a:endParaRPr lang="sv-SE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51372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- Blå b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0" y="6623455"/>
            <a:ext cx="9144000" cy="2403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95314" y="785283"/>
            <a:ext cx="3321078" cy="1356783"/>
          </a:xfrm>
        </p:spPr>
        <p:txBody>
          <a:bodyPr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2614084"/>
            <a:ext cx="3321078" cy="301033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bild 10"/>
          <p:cNvSpPr>
            <a:spLocks noGrp="1"/>
          </p:cNvSpPr>
          <p:nvPr>
            <p:ph type="pic" sz="quarter" idx="13"/>
          </p:nvPr>
        </p:nvSpPr>
        <p:spPr>
          <a:xfrm>
            <a:off x="4572000" y="785285"/>
            <a:ext cx="4572000" cy="5837767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sv-SE"/>
              <a:t>Datum</a:t>
            </a:r>
            <a:endParaRPr lang="sv-SE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87397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två bilder - Blå b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0" y="6623455"/>
            <a:ext cx="9144000" cy="2403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95314" y="785283"/>
            <a:ext cx="3321078" cy="135678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2614084"/>
            <a:ext cx="3321078" cy="301033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bild 10"/>
          <p:cNvSpPr>
            <a:spLocks noGrp="1"/>
          </p:cNvSpPr>
          <p:nvPr>
            <p:ph type="pic" sz="quarter" idx="13"/>
          </p:nvPr>
        </p:nvSpPr>
        <p:spPr>
          <a:xfrm>
            <a:off x="4572000" y="785284"/>
            <a:ext cx="4572000" cy="2918400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sv-SE"/>
              <a:t>Datum</a:t>
            </a:r>
            <a:endParaRPr lang="sv-SE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bild 10"/>
          <p:cNvSpPr>
            <a:spLocks noGrp="1"/>
          </p:cNvSpPr>
          <p:nvPr>
            <p:ph type="pic" sz="quarter" idx="17"/>
          </p:nvPr>
        </p:nvSpPr>
        <p:spPr>
          <a:xfrm>
            <a:off x="4572000" y="3705055"/>
            <a:ext cx="4572000" cy="2918400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3735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- Blå b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/>
          <p:cNvSpPr/>
          <p:nvPr userDrawn="1"/>
        </p:nvSpPr>
        <p:spPr>
          <a:xfrm>
            <a:off x="0" y="6623455"/>
            <a:ext cx="9144000" cy="2403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Platshållare för bild 10"/>
          <p:cNvSpPr>
            <a:spLocks noGrp="1"/>
          </p:cNvSpPr>
          <p:nvPr>
            <p:ph type="pic" sz="quarter" idx="13"/>
          </p:nvPr>
        </p:nvSpPr>
        <p:spPr>
          <a:xfrm>
            <a:off x="0" y="785285"/>
            <a:ext cx="9144000" cy="5837767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2614084"/>
            <a:ext cx="3321078" cy="301033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Rubrik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sv-SE"/>
              <a:t>Datum</a:t>
            </a:r>
            <a:endParaRPr lang="sv-SE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085331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- Varia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-1587" y="0"/>
            <a:ext cx="9144000" cy="6858000"/>
          </a:xfrm>
          <a:prstGeom prst="rect">
            <a:avLst/>
          </a:prstGeom>
          <a:gradFill flip="none" rotWithShape="1">
            <a:gsLst>
              <a:gs pos="2000">
                <a:srgbClr val="EDEDED"/>
              </a:gs>
              <a:gs pos="98750">
                <a:srgbClr val="EDEDED"/>
              </a:gs>
              <a:gs pos="56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>
          <a:xfrm>
            <a:off x="-1587" y="0"/>
            <a:ext cx="9144000" cy="6858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95314" y="2049917"/>
            <a:ext cx="7953375" cy="1470025"/>
          </a:xfrm>
        </p:spPr>
        <p:txBody>
          <a:bodyPr>
            <a:normAutofit/>
          </a:bodyPr>
          <a:lstStyle>
            <a:lvl1pPr algn="ctr">
              <a:defRPr sz="3400"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595313" y="3587165"/>
            <a:ext cx="7953375" cy="175260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Datum</a:t>
            </a:r>
            <a:endParaRPr lang="sv-SE" dirty="0"/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0" y="165600"/>
            <a:ext cx="1928241" cy="42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392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- Varia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2000">
                <a:schemeClr val="bg1"/>
              </a:gs>
              <a:gs pos="98750">
                <a:schemeClr val="bg1"/>
              </a:gs>
              <a:gs pos="71000">
                <a:srgbClr val="DADAD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3" name="Bildobjekt 1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8" r="6137"/>
          <a:stretch/>
        </p:blipFill>
        <p:spPr>
          <a:xfrm>
            <a:off x="0" y="529"/>
            <a:ext cx="9144000" cy="6857471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95314" y="2049917"/>
            <a:ext cx="5538068" cy="1470025"/>
          </a:xfrm>
        </p:spPr>
        <p:txBody>
          <a:bodyPr>
            <a:normAutofit/>
          </a:bodyPr>
          <a:lstStyle>
            <a:lvl1pPr algn="l">
              <a:defRPr sz="3400"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595313" y="3587165"/>
            <a:ext cx="5538068" cy="1752600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Datum</a:t>
            </a:r>
            <a:endParaRPr lang="sv-SE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0" y="165600"/>
            <a:ext cx="1928241" cy="42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1621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- Varia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2000">
                <a:schemeClr val="bg1"/>
              </a:gs>
              <a:gs pos="98750">
                <a:schemeClr val="bg1"/>
              </a:gs>
              <a:gs pos="71000">
                <a:srgbClr val="DADAD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3" name="Bildobjekt 1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6" r="6707"/>
          <a:stretch/>
        </p:blipFill>
        <p:spPr>
          <a:xfrm>
            <a:off x="1" y="772645"/>
            <a:ext cx="9144000" cy="612193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09625" y="1164314"/>
            <a:ext cx="6124752" cy="1470025"/>
          </a:xfrm>
        </p:spPr>
        <p:txBody>
          <a:bodyPr>
            <a:normAutofit/>
          </a:bodyPr>
          <a:lstStyle>
            <a:lvl1pPr algn="ctr">
              <a:defRPr sz="3400"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09624" y="2701564"/>
            <a:ext cx="6124752" cy="933033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Datum</a:t>
            </a:r>
            <a:endParaRPr lang="sv-SE" dirty="0"/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0" y="165600"/>
            <a:ext cx="1928241" cy="42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7266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2614085"/>
            <a:ext cx="6875462" cy="302471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Datum</a:t>
            </a:r>
            <a:endParaRPr lang="sv-SE" dirty="0"/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672897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2614084"/>
            <a:ext cx="3321078" cy="301033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Datum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t>‹#›</a:t>
            </a:fld>
            <a:endParaRPr lang="sv-SE"/>
          </a:p>
        </p:txBody>
      </p:sp>
      <p:sp>
        <p:nvSpPr>
          <p:cNvPr id="9" name="Platshållare för innehåll 2"/>
          <p:cNvSpPr>
            <a:spLocks noGrp="1"/>
          </p:cNvSpPr>
          <p:nvPr>
            <p:ph idx="13"/>
          </p:nvPr>
        </p:nvSpPr>
        <p:spPr>
          <a:xfrm>
            <a:off x="4149697" y="2614084"/>
            <a:ext cx="3321078" cy="301033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595196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ch bild - Grön b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0" y="6623455"/>
            <a:ext cx="9144000" cy="2403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95314" y="785283"/>
            <a:ext cx="3321078" cy="135678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2614084"/>
            <a:ext cx="3321078" cy="301033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bild 10"/>
          <p:cNvSpPr>
            <a:spLocks noGrp="1"/>
          </p:cNvSpPr>
          <p:nvPr>
            <p:ph type="pic" sz="quarter" idx="13"/>
          </p:nvPr>
        </p:nvSpPr>
        <p:spPr>
          <a:xfrm>
            <a:off x="4572000" y="785285"/>
            <a:ext cx="4572000" cy="5837767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sv-SE"/>
              <a:t>Datum</a:t>
            </a:r>
            <a:endParaRPr lang="sv-SE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4349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.png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95314" y="785283"/>
            <a:ext cx="6875462" cy="1356783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95314" y="2614084"/>
            <a:ext cx="6875462" cy="35120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67475" y="6660857"/>
            <a:ext cx="540000" cy="1579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Datum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671544" y="6660857"/>
            <a:ext cx="3800912" cy="1579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437313" y="6660857"/>
            <a:ext cx="540000" cy="1579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7" name="Bildobjekt 6"/>
          <p:cNvPicPr>
            <a:picLocks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0" y="165600"/>
            <a:ext cx="1928241" cy="42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450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90" r:id="rId3"/>
    <p:sldLayoutId id="2147483654" r:id="rId4"/>
    <p:sldLayoutId id="2147483655" r:id="rId5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spcBef>
          <a:spcPts val="6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61950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34988" indent="-173038" algn="l" defTabSz="914400" rtl="0" eaLnBrk="1" latinLnBrk="0" hangingPunct="1">
        <a:spcBef>
          <a:spcPts val="0"/>
        </a:spcBef>
        <a:buFont typeface="Arial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5963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95314" y="785283"/>
            <a:ext cx="6875462" cy="1356783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95314" y="2614084"/>
            <a:ext cx="6875462" cy="35120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67475" y="6660857"/>
            <a:ext cx="540000" cy="1579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Datum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671544" y="6660857"/>
            <a:ext cx="3800912" cy="1579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437313" y="6660857"/>
            <a:ext cx="540000" cy="1579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0" y="165600"/>
            <a:ext cx="1928241" cy="42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689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64" r:id="rId2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spcBef>
          <a:spcPts val="6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61950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34988" indent="-173038" algn="l" defTabSz="914400" rtl="0" eaLnBrk="1" latinLnBrk="0" hangingPunct="1">
        <a:spcBef>
          <a:spcPts val="0"/>
        </a:spcBef>
        <a:buFont typeface="Arial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5963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95314" y="785283"/>
            <a:ext cx="6875462" cy="1356783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95314" y="2614084"/>
            <a:ext cx="6875462" cy="35120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67475" y="6660857"/>
            <a:ext cx="540000" cy="1579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Datum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671544" y="6660857"/>
            <a:ext cx="3800912" cy="1579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437313" y="6660857"/>
            <a:ext cx="540000" cy="1579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0" y="165600"/>
            <a:ext cx="1928241" cy="42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689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28" r:id="rId2"/>
    <p:sldLayoutId id="2147483708" r:id="rId3"/>
    <p:sldLayoutId id="2147483707" r:id="rId4"/>
    <p:sldLayoutId id="2147483727" r:id="rId5"/>
    <p:sldLayoutId id="2147483709" r:id="rId6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spcBef>
          <a:spcPts val="6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61950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34988" indent="-173038" algn="l" defTabSz="914400" rtl="0" eaLnBrk="1" latinLnBrk="0" hangingPunct="1">
        <a:spcBef>
          <a:spcPts val="0"/>
        </a:spcBef>
        <a:buFont typeface="Arial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5963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95314" y="785283"/>
            <a:ext cx="6875462" cy="1356783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95314" y="2614084"/>
            <a:ext cx="6875462" cy="35120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67475" y="6660857"/>
            <a:ext cx="540000" cy="1579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Datum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671544" y="6660857"/>
            <a:ext cx="3800912" cy="1579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437313" y="6660857"/>
            <a:ext cx="540000" cy="1579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0" y="165600"/>
            <a:ext cx="1928241" cy="42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689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spcBef>
          <a:spcPts val="6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61950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34988" indent="-173038" algn="l" defTabSz="914400" rtl="0" eaLnBrk="1" latinLnBrk="0" hangingPunct="1">
        <a:spcBef>
          <a:spcPts val="0"/>
        </a:spcBef>
        <a:buFont typeface="Arial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5963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95314" y="785283"/>
            <a:ext cx="6875462" cy="1356783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95314" y="2614084"/>
            <a:ext cx="6875462" cy="35120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67475" y="6660857"/>
            <a:ext cx="540000" cy="1579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Datum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671544" y="6660857"/>
            <a:ext cx="3800912" cy="1579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437313" y="6660857"/>
            <a:ext cx="540000" cy="1579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0" y="165600"/>
            <a:ext cx="1928241" cy="42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46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spcBef>
          <a:spcPts val="6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61950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34988" indent="-173038" algn="l" defTabSz="914400" rtl="0" eaLnBrk="1" latinLnBrk="0" hangingPunct="1">
        <a:spcBef>
          <a:spcPts val="0"/>
        </a:spcBef>
        <a:buFont typeface="Arial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5963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>
          <a:xfrm>
            <a:off x="595314" y="2049918"/>
            <a:ext cx="7953375" cy="1012460"/>
          </a:xfrm>
        </p:spPr>
        <p:txBody>
          <a:bodyPr/>
          <a:lstStyle/>
          <a:p>
            <a:r>
              <a:rPr lang="en-GB" dirty="0"/>
              <a:t>Organisation </a:t>
            </a:r>
            <a:r>
              <a:rPr lang="en-GB" dirty="0" err="1"/>
              <a:t>hälsofrämjande</a:t>
            </a:r>
            <a:endParaRPr lang="en-GB" dirty="0"/>
          </a:p>
        </p:txBody>
      </p:sp>
      <p:sp>
        <p:nvSpPr>
          <p:cNvPr id="5" name="Underrubrik 4"/>
          <p:cNvSpPr>
            <a:spLocks noGrp="1"/>
          </p:cNvSpPr>
          <p:nvPr>
            <p:ph type="subTitle" idx="1"/>
          </p:nvPr>
        </p:nvSpPr>
        <p:spPr>
          <a:xfrm>
            <a:off x="595313" y="3183147"/>
            <a:ext cx="7953375" cy="2156618"/>
          </a:xfrm>
        </p:spPr>
        <p:txBody>
          <a:bodyPr/>
          <a:lstStyle/>
          <a:p>
            <a:r>
              <a:rPr lang="en-GB" sz="2400" dirty="0"/>
              <a:t>Region Örebro län</a:t>
            </a:r>
          </a:p>
          <a:p>
            <a:endParaRPr lang="en-GB" sz="2000" dirty="0"/>
          </a:p>
          <a:p>
            <a:endParaRPr lang="en-GB" sz="2000" dirty="0"/>
          </a:p>
          <a:p>
            <a:r>
              <a:rPr lang="en-GB" sz="1400" dirty="0"/>
              <a:t>Kerstin L. Angergård</a:t>
            </a:r>
          </a:p>
          <a:p>
            <a:r>
              <a:rPr lang="en-GB" sz="1400" dirty="0" err="1"/>
              <a:t>Enheten</a:t>
            </a:r>
            <a:r>
              <a:rPr lang="en-GB" sz="1400" dirty="0"/>
              <a:t> </a:t>
            </a:r>
            <a:r>
              <a:rPr lang="en-GB" sz="1400" dirty="0" err="1"/>
              <a:t>för</a:t>
            </a:r>
            <a:r>
              <a:rPr lang="en-GB" sz="1400" dirty="0"/>
              <a:t> </a:t>
            </a:r>
            <a:r>
              <a:rPr lang="en-GB" sz="1400" dirty="0" err="1"/>
              <a:t>kunskapsstyrning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4153306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95314" y="968163"/>
            <a:ext cx="7333840" cy="743071"/>
          </a:xfrm>
        </p:spPr>
        <p:txBody>
          <a:bodyPr>
            <a:normAutofit/>
          </a:bodyPr>
          <a:lstStyle/>
          <a:p>
            <a:r>
              <a:rPr lang="sv-SE" sz="2800" b="1" dirty="0"/>
              <a:t>Hälsofrämjande arbete med olika inriktning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2286000"/>
            <a:ext cx="7333840" cy="3338424"/>
          </a:xfrm>
        </p:spPr>
        <p:txBody>
          <a:bodyPr/>
          <a:lstStyle/>
          <a:p>
            <a:r>
              <a:rPr lang="sv-SE" dirty="0"/>
              <a:t>Regionkansliet – Hållbar utveckling</a:t>
            </a:r>
          </a:p>
          <a:p>
            <a:endParaRPr lang="sv-SE" dirty="0"/>
          </a:p>
          <a:p>
            <a:r>
              <a:rPr lang="sv-SE" dirty="0"/>
              <a:t>Regional utveckling – Välfärd och folkhälsa</a:t>
            </a:r>
          </a:p>
          <a:p>
            <a:endParaRPr lang="sv-SE" dirty="0"/>
          </a:p>
          <a:p>
            <a:r>
              <a:rPr lang="sv-SE" dirty="0"/>
              <a:t>Hälso- och sjukvårdsförvaltningen – Kunskapsstyrning</a:t>
            </a:r>
          </a:p>
          <a:p>
            <a:endParaRPr lang="sv-SE" dirty="0"/>
          </a:p>
          <a:p>
            <a:r>
              <a:rPr lang="sv-SE" dirty="0"/>
              <a:t>Folktandvården</a:t>
            </a:r>
          </a:p>
          <a:p>
            <a:endParaRPr lang="sv-SE" dirty="0"/>
          </a:p>
          <a:p>
            <a:pPr marL="180975" lvl="1" indent="0">
              <a:buNone/>
            </a:pPr>
            <a:r>
              <a:rPr lang="sv-SE" dirty="0"/>
              <a:t>			</a:t>
            </a:r>
            <a:r>
              <a:rPr lang="sv-SE" b="1" dirty="0"/>
              <a:t>SAMVERKAN</a:t>
            </a:r>
          </a:p>
        </p:txBody>
      </p:sp>
    </p:spTree>
    <p:extLst>
      <p:ext uri="{BB962C8B-B14F-4D97-AF65-F5344CB8AC3E}">
        <p14:creationId xmlns:p14="http://schemas.microsoft.com/office/powerpoint/2010/main" val="2350422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llips 19"/>
          <p:cNvSpPr/>
          <p:nvPr/>
        </p:nvSpPr>
        <p:spPr>
          <a:xfrm>
            <a:off x="1533971" y="1309687"/>
            <a:ext cx="2177162" cy="645478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Hälsofrämjande patientmötet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(HS)</a:t>
            </a:r>
          </a:p>
        </p:txBody>
      </p:sp>
      <p:sp>
        <p:nvSpPr>
          <p:cNvPr id="32" name="Ellips 31"/>
          <p:cNvSpPr/>
          <p:nvPr/>
        </p:nvSpPr>
        <p:spPr>
          <a:xfrm>
            <a:off x="3525407" y="2600132"/>
            <a:ext cx="2377852" cy="654518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Hälsofrämjande RÖL</a:t>
            </a:r>
          </a:p>
        </p:txBody>
      </p:sp>
      <p:sp>
        <p:nvSpPr>
          <p:cNvPr id="35" name="Ellips 34"/>
          <p:cNvSpPr/>
          <p:nvPr/>
        </p:nvSpPr>
        <p:spPr>
          <a:xfrm>
            <a:off x="6921734" y="975763"/>
            <a:ext cx="1839259" cy="111224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Hälsofrämjande hälso- och sjukvård, HFS (HS,HUT)</a:t>
            </a:r>
          </a:p>
        </p:txBody>
      </p:sp>
      <p:cxnSp>
        <p:nvCxnSpPr>
          <p:cNvPr id="5" name="Rak koppling 4"/>
          <p:cNvCxnSpPr/>
          <p:nvPr/>
        </p:nvCxnSpPr>
        <p:spPr>
          <a:xfrm>
            <a:off x="87118" y="2227226"/>
            <a:ext cx="8852853" cy="540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ak koppling 9"/>
          <p:cNvCxnSpPr/>
          <p:nvPr/>
        </p:nvCxnSpPr>
        <p:spPr>
          <a:xfrm flipV="1">
            <a:off x="98281" y="4337386"/>
            <a:ext cx="8899665" cy="619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Ellips 54"/>
          <p:cNvSpPr/>
          <p:nvPr/>
        </p:nvSpPr>
        <p:spPr>
          <a:xfrm>
            <a:off x="3484827" y="590201"/>
            <a:ext cx="1390696" cy="69911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Tobacco </a:t>
            </a:r>
            <a:r>
              <a:rPr kumimoji="0" lang="sv-SE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endgame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(HUT)</a:t>
            </a:r>
          </a:p>
        </p:txBody>
      </p:sp>
      <p:sp>
        <p:nvSpPr>
          <p:cNvPr id="59" name="Ellips 58"/>
          <p:cNvSpPr/>
          <p:nvPr/>
        </p:nvSpPr>
        <p:spPr>
          <a:xfrm>
            <a:off x="862519" y="4589421"/>
            <a:ext cx="1974809" cy="1600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Samverkan mot kommuner och civilsamhälle (Välfärd och folkhälsa)</a:t>
            </a:r>
          </a:p>
        </p:txBody>
      </p:sp>
      <p:sp>
        <p:nvSpPr>
          <p:cNvPr id="60" name="Ellips 59"/>
          <p:cNvSpPr/>
          <p:nvPr/>
        </p:nvSpPr>
        <p:spPr>
          <a:xfrm>
            <a:off x="726493" y="656581"/>
            <a:ext cx="1896059" cy="547813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LPO Levnadsvanor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(HS)</a:t>
            </a:r>
          </a:p>
        </p:txBody>
      </p:sp>
      <p:sp>
        <p:nvSpPr>
          <p:cNvPr id="24" name="Ellips 23"/>
          <p:cNvSpPr/>
          <p:nvPr/>
        </p:nvSpPr>
        <p:spPr>
          <a:xfrm>
            <a:off x="3908566" y="4589421"/>
            <a:ext cx="2167052" cy="94897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Folktandvårdens folkhälsoenhet</a:t>
            </a:r>
          </a:p>
        </p:txBody>
      </p:sp>
      <p:sp>
        <p:nvSpPr>
          <p:cNvPr id="2" name="Rektangel 1"/>
          <p:cNvSpPr/>
          <p:nvPr/>
        </p:nvSpPr>
        <p:spPr>
          <a:xfrm rot="16200000">
            <a:off x="-368842" y="1203329"/>
            <a:ext cx="1354952" cy="4207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Patient</a:t>
            </a:r>
          </a:p>
        </p:txBody>
      </p:sp>
      <p:sp>
        <p:nvSpPr>
          <p:cNvPr id="25" name="Rektangel 24"/>
          <p:cNvSpPr/>
          <p:nvPr/>
        </p:nvSpPr>
        <p:spPr>
          <a:xfrm rot="16200000">
            <a:off x="-605043" y="3112632"/>
            <a:ext cx="1805026" cy="4207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Samverkan</a:t>
            </a:r>
          </a:p>
        </p:txBody>
      </p:sp>
      <p:sp>
        <p:nvSpPr>
          <p:cNvPr id="29" name="Rektangel 28"/>
          <p:cNvSpPr/>
          <p:nvPr/>
        </p:nvSpPr>
        <p:spPr>
          <a:xfrm rot="16200000">
            <a:off x="-591278" y="5286275"/>
            <a:ext cx="1805026" cy="4207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Befolkning</a:t>
            </a:r>
          </a:p>
        </p:txBody>
      </p:sp>
      <p:sp>
        <p:nvSpPr>
          <p:cNvPr id="30" name="Ellips 29"/>
          <p:cNvSpPr/>
          <p:nvPr/>
        </p:nvSpPr>
        <p:spPr>
          <a:xfrm>
            <a:off x="4385645" y="1209467"/>
            <a:ext cx="1763815" cy="891355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Regionalt cancercentrum, RCC (HS, HUT)</a:t>
            </a:r>
          </a:p>
        </p:txBody>
      </p:sp>
      <p:sp>
        <p:nvSpPr>
          <p:cNvPr id="33" name="Ellips 32"/>
          <p:cNvSpPr/>
          <p:nvPr/>
        </p:nvSpPr>
        <p:spPr>
          <a:xfrm>
            <a:off x="5588393" y="480694"/>
            <a:ext cx="1786263" cy="690528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Folktandvården</a:t>
            </a:r>
          </a:p>
        </p:txBody>
      </p:sp>
      <p:sp>
        <p:nvSpPr>
          <p:cNvPr id="36" name="Ellips 35"/>
          <p:cNvSpPr/>
          <p:nvPr/>
        </p:nvSpPr>
        <p:spPr>
          <a:xfrm>
            <a:off x="2622552" y="3462026"/>
            <a:ext cx="1922662" cy="748628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Länsdels-grupper</a:t>
            </a:r>
          </a:p>
        </p:txBody>
      </p:sp>
      <p:sp>
        <p:nvSpPr>
          <p:cNvPr id="37" name="Ellips 36"/>
          <p:cNvSpPr/>
          <p:nvPr/>
        </p:nvSpPr>
        <p:spPr>
          <a:xfrm>
            <a:off x="6481525" y="4911318"/>
            <a:ext cx="2025878" cy="114149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Hälsofrämjande hälso- och sjukvård, HFS (HUT)</a:t>
            </a:r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0819" y="5621792"/>
            <a:ext cx="1414395" cy="725487"/>
          </a:xfrm>
          <a:prstGeom prst="rect">
            <a:avLst/>
          </a:prstGeom>
        </p:spPr>
      </p:pic>
      <p:sp>
        <p:nvSpPr>
          <p:cNvPr id="4" name="Ellips 3"/>
          <p:cNvSpPr/>
          <p:nvPr/>
        </p:nvSpPr>
        <p:spPr>
          <a:xfrm>
            <a:off x="6418053" y="2656099"/>
            <a:ext cx="2338490" cy="136984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ruta 5"/>
          <p:cNvSpPr txBox="1"/>
          <p:nvPr/>
        </p:nvSpPr>
        <p:spPr>
          <a:xfrm>
            <a:off x="6646420" y="3061916"/>
            <a:ext cx="20168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Under arbete!</a:t>
            </a:r>
          </a:p>
        </p:txBody>
      </p:sp>
      <p:sp>
        <p:nvSpPr>
          <p:cNvPr id="7" name="textruta 6"/>
          <p:cNvSpPr txBox="1"/>
          <p:nvPr/>
        </p:nvSpPr>
        <p:spPr>
          <a:xfrm>
            <a:off x="2230244" y="0"/>
            <a:ext cx="49622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Hälsofrämjande inom Region Örebro län</a:t>
            </a:r>
          </a:p>
        </p:txBody>
      </p:sp>
    </p:spTree>
    <p:extLst>
      <p:ext uri="{BB962C8B-B14F-4D97-AF65-F5344CB8AC3E}">
        <p14:creationId xmlns:p14="http://schemas.microsoft.com/office/powerpoint/2010/main" val="1812232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llips 19"/>
          <p:cNvSpPr/>
          <p:nvPr/>
        </p:nvSpPr>
        <p:spPr>
          <a:xfrm>
            <a:off x="3067058" y="4971674"/>
            <a:ext cx="2860776" cy="113829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Ellips 22"/>
          <p:cNvSpPr/>
          <p:nvPr/>
        </p:nvSpPr>
        <p:spPr>
          <a:xfrm>
            <a:off x="75956" y="3398846"/>
            <a:ext cx="2415396" cy="128964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Ellips 21"/>
          <p:cNvSpPr/>
          <p:nvPr/>
        </p:nvSpPr>
        <p:spPr>
          <a:xfrm>
            <a:off x="171290" y="1734074"/>
            <a:ext cx="2081651" cy="8789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Ellips 31"/>
          <p:cNvSpPr/>
          <p:nvPr/>
        </p:nvSpPr>
        <p:spPr>
          <a:xfrm>
            <a:off x="2856656" y="3040758"/>
            <a:ext cx="3327705" cy="122644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Ellips 33"/>
          <p:cNvSpPr/>
          <p:nvPr/>
        </p:nvSpPr>
        <p:spPr>
          <a:xfrm>
            <a:off x="7180101" y="3232016"/>
            <a:ext cx="1786263" cy="10035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Ellips 34"/>
          <p:cNvSpPr/>
          <p:nvPr/>
        </p:nvSpPr>
        <p:spPr>
          <a:xfrm>
            <a:off x="7033304" y="553256"/>
            <a:ext cx="1896059" cy="89133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" name="textruta 37"/>
          <p:cNvSpPr txBox="1"/>
          <p:nvPr/>
        </p:nvSpPr>
        <p:spPr>
          <a:xfrm>
            <a:off x="2104574" y="197053"/>
            <a:ext cx="4580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Organisation</a:t>
            </a: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Hälsofrämjande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inom Hälso- och sjukvård</a:t>
            </a:r>
          </a:p>
        </p:txBody>
      </p:sp>
      <p:sp>
        <p:nvSpPr>
          <p:cNvPr id="39" name="Ellips 38"/>
          <p:cNvSpPr/>
          <p:nvPr/>
        </p:nvSpPr>
        <p:spPr>
          <a:xfrm>
            <a:off x="7324860" y="4987753"/>
            <a:ext cx="1462886" cy="63681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Ellips 39"/>
          <p:cNvSpPr/>
          <p:nvPr/>
        </p:nvSpPr>
        <p:spPr>
          <a:xfrm>
            <a:off x="7382151" y="5761247"/>
            <a:ext cx="1422396" cy="64178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" name="textruta 42"/>
          <p:cNvSpPr txBox="1"/>
          <p:nvPr/>
        </p:nvSpPr>
        <p:spPr>
          <a:xfrm>
            <a:off x="3067058" y="5001976"/>
            <a:ext cx="28607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Det hälsofrämjande patientmötet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Enhet för Kunskapsstyrning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Processägare Y Nilsagård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Processledare K L. Angergård/ A Ståhl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" name="textruta 43"/>
          <p:cNvSpPr txBox="1"/>
          <p:nvPr/>
        </p:nvSpPr>
        <p:spPr>
          <a:xfrm>
            <a:off x="71575" y="3657309"/>
            <a:ext cx="23731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LPO levnadsvanor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Ordförande K L. Angergård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Metodstöd A Ståhl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Processägare Y Nilsagård</a:t>
            </a:r>
          </a:p>
        </p:txBody>
      </p:sp>
      <p:sp>
        <p:nvSpPr>
          <p:cNvPr id="45" name="textruta 44"/>
          <p:cNvSpPr txBox="1"/>
          <p:nvPr/>
        </p:nvSpPr>
        <p:spPr>
          <a:xfrm>
            <a:off x="247754" y="1963085"/>
            <a:ext cx="194414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RPO Levnadsvanor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Kerstin L. Angergård</a:t>
            </a:r>
          </a:p>
        </p:txBody>
      </p:sp>
      <p:sp>
        <p:nvSpPr>
          <p:cNvPr id="46" name="textruta 45"/>
          <p:cNvSpPr txBox="1"/>
          <p:nvPr/>
        </p:nvSpPr>
        <p:spPr>
          <a:xfrm>
            <a:off x="3507844" y="3287977"/>
            <a:ext cx="21110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Hälsofrämjande RÖL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HS, Hållbar utveckling, Välfärd och Folkhälsa, Tandvård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" name="textruta 46"/>
          <p:cNvSpPr txBox="1"/>
          <p:nvPr/>
        </p:nvSpPr>
        <p:spPr>
          <a:xfrm>
            <a:off x="7171827" y="3392020"/>
            <a:ext cx="1768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HFS lokalt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HFS- och temagrupps-representanter RÖL</a:t>
            </a:r>
          </a:p>
        </p:txBody>
      </p:sp>
      <p:sp>
        <p:nvSpPr>
          <p:cNvPr id="48" name="textruta 47"/>
          <p:cNvSpPr txBox="1"/>
          <p:nvPr/>
        </p:nvSpPr>
        <p:spPr>
          <a:xfrm>
            <a:off x="7110598" y="625757"/>
            <a:ext cx="17930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HFS nationellt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Presidieledamot Nilsagård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Processledare och temagrupper</a:t>
            </a:r>
          </a:p>
        </p:txBody>
      </p:sp>
      <p:sp>
        <p:nvSpPr>
          <p:cNvPr id="49" name="textruta 48"/>
          <p:cNvSpPr txBox="1"/>
          <p:nvPr/>
        </p:nvSpPr>
        <p:spPr>
          <a:xfrm>
            <a:off x="7382151" y="5090715"/>
            <a:ext cx="137150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Lokalt nätverk tobak</a:t>
            </a:r>
          </a:p>
        </p:txBody>
      </p:sp>
      <p:sp>
        <p:nvSpPr>
          <p:cNvPr id="50" name="textruta 49"/>
          <p:cNvSpPr txBox="1"/>
          <p:nvPr/>
        </p:nvSpPr>
        <p:spPr>
          <a:xfrm>
            <a:off x="7367410" y="5907326"/>
            <a:ext cx="145187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Lokalt nätverk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FaR</a:t>
            </a:r>
            <a:endParaRPr kumimoji="0" lang="sv-SE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Vänster-höger-pil 52"/>
          <p:cNvSpPr/>
          <p:nvPr/>
        </p:nvSpPr>
        <p:spPr>
          <a:xfrm rot="2180843">
            <a:off x="2210762" y="4729669"/>
            <a:ext cx="1034524" cy="27213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791714">
            <a:off x="1043189" y="1439047"/>
            <a:ext cx="309352" cy="244613"/>
          </a:xfrm>
          <a:prstGeom prst="rect">
            <a:avLst/>
          </a:prstGeom>
        </p:spPr>
      </p:pic>
      <p:cxnSp>
        <p:nvCxnSpPr>
          <p:cNvPr id="5" name="Rak koppling 4"/>
          <p:cNvCxnSpPr/>
          <p:nvPr/>
        </p:nvCxnSpPr>
        <p:spPr>
          <a:xfrm>
            <a:off x="161129" y="1547322"/>
            <a:ext cx="8852853" cy="540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objekt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125" y="551883"/>
            <a:ext cx="2007777" cy="820928"/>
          </a:xfrm>
          <a:prstGeom prst="rect">
            <a:avLst/>
          </a:prstGeom>
        </p:spPr>
      </p:pic>
      <p:sp>
        <p:nvSpPr>
          <p:cNvPr id="8" name="textruta 7"/>
          <p:cNvSpPr txBox="1"/>
          <p:nvPr/>
        </p:nvSpPr>
        <p:spPr>
          <a:xfrm>
            <a:off x="424605" y="760307"/>
            <a:ext cx="1603324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NPO Levnadsvanor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Lena Lönnberg</a:t>
            </a:r>
          </a:p>
        </p:txBody>
      </p:sp>
      <p:cxnSp>
        <p:nvCxnSpPr>
          <p:cNvPr id="10" name="Rak koppling 9"/>
          <p:cNvCxnSpPr/>
          <p:nvPr/>
        </p:nvCxnSpPr>
        <p:spPr>
          <a:xfrm flipV="1">
            <a:off x="137722" y="2791185"/>
            <a:ext cx="8899665" cy="619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dobjekt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670" y="2613064"/>
            <a:ext cx="428975" cy="792301"/>
          </a:xfrm>
          <a:prstGeom prst="rect">
            <a:avLst/>
          </a:prstGeom>
        </p:spPr>
      </p:pic>
      <p:pic>
        <p:nvPicPr>
          <p:cNvPr id="14" name="Bildobjekt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7771453" y="4482413"/>
            <a:ext cx="603556" cy="222493"/>
          </a:xfrm>
          <a:prstGeom prst="rect">
            <a:avLst/>
          </a:prstGeom>
        </p:spPr>
      </p:pic>
      <p:pic>
        <p:nvPicPr>
          <p:cNvPr id="15" name="Bildobjekt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 flipH="1">
            <a:off x="4176854" y="4485822"/>
            <a:ext cx="631475" cy="242898"/>
          </a:xfrm>
          <a:prstGeom prst="rect">
            <a:avLst/>
          </a:prstGeom>
        </p:spPr>
      </p:pic>
      <p:pic>
        <p:nvPicPr>
          <p:cNvPr id="36" name="Bildobjekt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0739" y="1443789"/>
            <a:ext cx="336721" cy="353497"/>
          </a:xfrm>
          <a:prstGeom prst="rect">
            <a:avLst/>
          </a:prstGeom>
        </p:spPr>
      </p:pic>
      <p:pic>
        <p:nvPicPr>
          <p:cNvPr id="4" name="Bildobjekt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3304" y="1778428"/>
            <a:ext cx="1896060" cy="902286"/>
          </a:xfrm>
          <a:prstGeom prst="rect">
            <a:avLst/>
          </a:prstGeom>
        </p:spPr>
      </p:pic>
      <p:sp>
        <p:nvSpPr>
          <p:cNvPr id="7" name="Rektangel 6"/>
          <p:cNvSpPr/>
          <p:nvPr/>
        </p:nvSpPr>
        <p:spPr>
          <a:xfrm>
            <a:off x="6435997" y="1993228"/>
            <a:ext cx="30906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HFS regionalt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Processledarna</a:t>
            </a:r>
          </a:p>
        </p:txBody>
      </p:sp>
      <p:pic>
        <p:nvPicPr>
          <p:cNvPr id="37" name="Bildobjekt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6605" y="2680714"/>
            <a:ext cx="444988" cy="532593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8026645">
            <a:off x="5705852" y="4187479"/>
            <a:ext cx="1419490" cy="536363"/>
          </a:xfrm>
          <a:prstGeom prst="rect">
            <a:avLst/>
          </a:prstGeom>
        </p:spPr>
      </p:pic>
      <p:pic>
        <p:nvPicPr>
          <p:cNvPr id="16" name="Bildobjekt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7884678">
            <a:off x="5274413" y="1934204"/>
            <a:ext cx="1911577" cy="478729"/>
          </a:xfrm>
          <a:prstGeom prst="rect">
            <a:avLst/>
          </a:prstGeom>
        </p:spPr>
      </p:pic>
      <p:sp>
        <p:nvSpPr>
          <p:cNvPr id="52" name="Ellips 51"/>
          <p:cNvSpPr/>
          <p:nvPr/>
        </p:nvSpPr>
        <p:spPr>
          <a:xfrm>
            <a:off x="1903907" y="797218"/>
            <a:ext cx="1127036" cy="55019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extruta 17"/>
          <p:cNvSpPr txBox="1"/>
          <p:nvPr/>
        </p:nvSpPr>
        <p:spPr>
          <a:xfrm>
            <a:off x="1971111" y="944077"/>
            <a:ext cx="11744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Övriga NPO</a:t>
            </a:r>
          </a:p>
        </p:txBody>
      </p:sp>
      <p:sp>
        <p:nvSpPr>
          <p:cNvPr id="58" name="textruta 57"/>
          <p:cNvSpPr txBox="1"/>
          <p:nvPr/>
        </p:nvSpPr>
        <p:spPr>
          <a:xfrm>
            <a:off x="1638053" y="1169020"/>
            <a:ext cx="5136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SVF</a:t>
            </a:r>
          </a:p>
        </p:txBody>
      </p:sp>
      <p:sp>
        <p:nvSpPr>
          <p:cNvPr id="57" name="Ellips 56"/>
          <p:cNvSpPr/>
          <p:nvPr/>
        </p:nvSpPr>
        <p:spPr>
          <a:xfrm>
            <a:off x="1635531" y="1088866"/>
            <a:ext cx="457201" cy="4387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Ellips 40"/>
          <p:cNvSpPr/>
          <p:nvPr/>
        </p:nvSpPr>
        <p:spPr>
          <a:xfrm>
            <a:off x="393906" y="4524340"/>
            <a:ext cx="1107242" cy="58626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Ellips 53"/>
          <p:cNvSpPr/>
          <p:nvPr/>
        </p:nvSpPr>
        <p:spPr>
          <a:xfrm>
            <a:off x="1962098" y="1734074"/>
            <a:ext cx="1047239" cy="53026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textruta 58"/>
          <p:cNvSpPr txBox="1"/>
          <p:nvPr/>
        </p:nvSpPr>
        <p:spPr>
          <a:xfrm>
            <a:off x="1621352" y="1178470"/>
            <a:ext cx="5136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="1" dirty="0">
                <a:solidFill>
                  <a:prstClr val="black"/>
                </a:solidFill>
                <a:latin typeface="Arial"/>
              </a:rPr>
              <a:t> </a:t>
            </a: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VF</a:t>
            </a:r>
          </a:p>
        </p:txBody>
      </p:sp>
      <p:sp>
        <p:nvSpPr>
          <p:cNvPr id="60" name="textruta 59"/>
          <p:cNvSpPr txBox="1"/>
          <p:nvPr/>
        </p:nvSpPr>
        <p:spPr>
          <a:xfrm>
            <a:off x="1962098" y="1862921"/>
            <a:ext cx="11744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Övriga RPO</a:t>
            </a:r>
          </a:p>
        </p:txBody>
      </p:sp>
      <p:sp>
        <p:nvSpPr>
          <p:cNvPr id="56" name="Ellips 55"/>
          <p:cNvSpPr/>
          <p:nvPr/>
        </p:nvSpPr>
        <p:spPr>
          <a:xfrm>
            <a:off x="2046879" y="2155440"/>
            <a:ext cx="457201" cy="4387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1" name="textruta 60"/>
          <p:cNvSpPr txBox="1"/>
          <p:nvPr/>
        </p:nvSpPr>
        <p:spPr>
          <a:xfrm>
            <a:off x="2037922" y="2253553"/>
            <a:ext cx="5136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="1" dirty="0">
                <a:solidFill>
                  <a:prstClr val="black"/>
                </a:solidFill>
                <a:latin typeface="Arial"/>
              </a:rPr>
              <a:t> </a:t>
            </a: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VF</a:t>
            </a:r>
          </a:p>
        </p:txBody>
      </p:sp>
      <p:sp>
        <p:nvSpPr>
          <p:cNvPr id="62" name="textruta 61"/>
          <p:cNvSpPr txBox="1"/>
          <p:nvPr/>
        </p:nvSpPr>
        <p:spPr>
          <a:xfrm>
            <a:off x="463672" y="4678972"/>
            <a:ext cx="11744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Övriga LPO</a:t>
            </a:r>
          </a:p>
        </p:txBody>
      </p:sp>
      <p:sp>
        <p:nvSpPr>
          <p:cNvPr id="55" name="Ellips 54"/>
          <p:cNvSpPr/>
          <p:nvPr/>
        </p:nvSpPr>
        <p:spPr>
          <a:xfrm>
            <a:off x="135175" y="4349584"/>
            <a:ext cx="457201" cy="4387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3" name="textruta 62"/>
          <p:cNvSpPr txBox="1"/>
          <p:nvPr/>
        </p:nvSpPr>
        <p:spPr>
          <a:xfrm>
            <a:off x="137070" y="4449572"/>
            <a:ext cx="5136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VF</a:t>
            </a:r>
          </a:p>
        </p:txBody>
      </p:sp>
    </p:spTree>
    <p:extLst>
      <p:ext uri="{BB962C8B-B14F-4D97-AF65-F5344CB8AC3E}">
        <p14:creationId xmlns:p14="http://schemas.microsoft.com/office/powerpoint/2010/main" val="2809855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latshållare för innehåll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5314" y="547311"/>
            <a:ext cx="7647351" cy="5784037"/>
          </a:xfrm>
          <a:prstGeom prst="rect">
            <a:avLst/>
          </a:prstGeom>
        </p:spPr>
      </p:pic>
      <p:sp>
        <p:nvSpPr>
          <p:cNvPr id="3" name="Ellips 2"/>
          <p:cNvSpPr/>
          <p:nvPr/>
        </p:nvSpPr>
        <p:spPr>
          <a:xfrm>
            <a:off x="4761780" y="3959525"/>
            <a:ext cx="845389" cy="4054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2148762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41" y="93542"/>
            <a:ext cx="8477250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231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639683" y="232913"/>
            <a:ext cx="6185139" cy="451161"/>
          </a:xfrm>
        </p:spPr>
        <p:txBody>
          <a:bodyPr>
            <a:normAutofit/>
          </a:bodyPr>
          <a:lstStyle/>
          <a:p>
            <a:r>
              <a:rPr lang="sv-SE" sz="2800" b="1" dirty="0"/>
              <a:t>Medlemmar LPO 2019</a:t>
            </a:r>
          </a:p>
        </p:txBody>
      </p:sp>
      <p:graphicFrame>
        <p:nvGraphicFramePr>
          <p:cNvPr id="7" name="Platshållare för innehåll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6697442"/>
              </p:ext>
            </p:extLst>
          </p:nvPr>
        </p:nvGraphicFramePr>
        <p:xfrm>
          <a:off x="603939" y="776377"/>
          <a:ext cx="7686045" cy="5964175"/>
        </p:xfrm>
        <a:graphic>
          <a:graphicData uri="http://schemas.openxmlformats.org/drawingml/2006/table">
            <a:tbl>
              <a:tblPr firstRow="1" firstCol="1" bandRow="1"/>
              <a:tblGrid>
                <a:gridCol w="2270417">
                  <a:extLst>
                    <a:ext uri="{9D8B030D-6E8A-4147-A177-3AD203B41FA5}">
                      <a16:colId xmlns:a16="http://schemas.microsoft.com/office/drawing/2014/main" val="269503711"/>
                    </a:ext>
                  </a:extLst>
                </a:gridCol>
                <a:gridCol w="1653130">
                  <a:extLst>
                    <a:ext uri="{9D8B030D-6E8A-4147-A177-3AD203B41FA5}">
                      <a16:colId xmlns:a16="http://schemas.microsoft.com/office/drawing/2014/main" val="2102854656"/>
                    </a:ext>
                  </a:extLst>
                </a:gridCol>
                <a:gridCol w="3762498">
                  <a:extLst>
                    <a:ext uri="{9D8B030D-6E8A-4147-A177-3AD203B41FA5}">
                      <a16:colId xmlns:a16="http://schemas.microsoft.com/office/drawing/2014/main" val="3799459833"/>
                    </a:ext>
                  </a:extLst>
                </a:gridCol>
              </a:tblGrid>
              <a:tr h="372101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Namn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sv-SE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Nuvarande</a:t>
                      </a: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anställning</a:t>
                      </a:r>
                      <a:endParaRPr lang="sv-SE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Ansvar</a:t>
                      </a: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nuläge</a:t>
                      </a: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Hälsofrämjande</a:t>
                      </a: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0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levnadsvanor</a:t>
                      </a:r>
                      <a:endParaRPr lang="sv-SE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638776"/>
                  </a:ext>
                </a:extLst>
              </a:tr>
              <a:tr h="58432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Kerstin L. Angergård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ordförande</a:t>
                      </a:r>
                      <a:endParaRPr lang="sv-SE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Verksamhetsutvecklare, HS Kunskapsstyrning</a:t>
                      </a:r>
                      <a:endParaRPr lang="sv-SE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Ansvar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regionövergripande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processen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Det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hälsofrämjande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patientmötet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sv-SE" sz="9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sv-SE" sz="9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Processledare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Nationella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nätverket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HFS</a:t>
                      </a:r>
                      <a:b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Tid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avsatt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för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Hälsofrämjande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uppdrag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b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sv-SE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Ordförande</a:t>
                      </a:r>
                      <a:r>
                        <a:rPr lang="sv-SE" sz="8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v-SE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Expertgrupp fysisk aktivitet </a:t>
                      </a:r>
                      <a:r>
                        <a:rPr lang="sv-SE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Läkemedelskomittén</a:t>
                      </a:r>
                      <a:endParaRPr lang="en-US" sz="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1954632"/>
                  </a:ext>
                </a:extLst>
              </a:tr>
              <a:tr h="581408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Anna Ståhl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processhandledare</a:t>
                      </a:r>
                      <a:endParaRPr lang="sv-SE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Verksamhetsutvecklare, HS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Kunskapsstyrning</a:t>
                      </a:r>
                      <a:endParaRPr lang="sv-SE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Ansvar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regionövergripande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processen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Det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hälsofrämjande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patientmötet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br>
                        <a:rPr lang="sv-SE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Processledare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Nationella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nätverket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HFS </a:t>
                      </a:r>
                      <a:br>
                        <a:rPr lang="sv-SE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Tid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avsatt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för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hälsofrämjande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uppdrag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br>
                        <a:rPr lang="sv-SE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0119101"/>
                  </a:ext>
                </a:extLst>
              </a:tr>
              <a:tr h="435482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Maria Gunnarsson</a:t>
                      </a:r>
                      <a:endParaRPr lang="sv-SE" sz="9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Utvecklingschef, Närsjukvårdsområde Norr</a:t>
                      </a:r>
                      <a:endParaRPr lang="sv-SE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Ansvar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för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hälsofrämjande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arbete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inom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Närsjukvård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Norr.</a:t>
                      </a:r>
                      <a:br>
                        <a:rPr lang="sv-SE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Medlem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Det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hälsofrämjande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patientmötet</a:t>
                      </a:r>
                      <a:b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sv-SE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9055976"/>
                  </a:ext>
                </a:extLst>
              </a:tr>
              <a:tr h="435482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Carolina Israelsson</a:t>
                      </a:r>
                      <a:endParaRPr lang="sv-SE" sz="9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Verksamhetsutvecklare,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Närsjukvårdsområde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Örebro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Söder</a:t>
                      </a:r>
                      <a:endParaRPr lang="sv-SE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Ansvar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för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hälsofrämjande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arbete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inom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Närsjukvård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Örebro/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Söder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br>
                        <a:rPr lang="sv-SE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Medlem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Det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hälsofrämjande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patientmötet</a:t>
                      </a:r>
                      <a:b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sv-SE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9046888"/>
                  </a:ext>
                </a:extLst>
              </a:tr>
              <a:tr h="73316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Ing-Marie Larsson </a:t>
                      </a:r>
                      <a:endParaRPr lang="sv-SE" sz="9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v-SE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Kvalitets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och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utvecklingschef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Närsjukvårdsområde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väster</a:t>
                      </a:r>
                      <a:endParaRPr lang="sv-SE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Ordförande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Område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Västers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Hälsofrämjande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arbetsgrupp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br>
                        <a:rPr lang="sv-SE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Medlem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temagrupp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primärvård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Nationella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nätverket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HFS </a:t>
                      </a:r>
                      <a:br>
                        <a:rPr lang="sv-SE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sv-SE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Projektledare för Livsstilsmottagningen inom närsjukvårdsområde väster.</a:t>
                      </a:r>
                      <a:br>
                        <a:rPr lang="sv-SE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Medlem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Det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hälsofrämjande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patientmötet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b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sv-SE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8059301"/>
                  </a:ext>
                </a:extLst>
              </a:tr>
              <a:tr h="432568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Helena Tholin</a:t>
                      </a:r>
                      <a:endParaRPr lang="sv-SE" sz="9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Utvecklingsstrateg, Hälsoval</a:t>
                      </a:r>
                      <a:endParaRPr lang="sv-SE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Ansvar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för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Hälsofrämjande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arbete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inom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Hälsoval.</a:t>
                      </a:r>
                      <a:br>
                        <a:rPr lang="sv-SE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Medlem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Det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hälsofrämjande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patientmötet</a:t>
                      </a:r>
                      <a:br>
                        <a:rPr lang="sv-SE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7148203"/>
                  </a:ext>
                </a:extLst>
              </a:tr>
              <a:tr h="432568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Mathias Edquist</a:t>
                      </a:r>
                      <a:endParaRPr lang="sv-SE" sz="9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TF Verksamhetschef. Område Psykiatri</a:t>
                      </a:r>
                      <a:endParaRPr lang="sv-SE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Ansvarig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för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Psykiatrins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arbete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“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Hälsofrämjande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psykiatri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”.</a:t>
                      </a:r>
                      <a:br>
                        <a:rPr lang="sv-SE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Medlem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Det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hälsofrämjande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patientmötet</a:t>
                      </a:r>
                      <a:br>
                        <a:rPr lang="sv-SE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1261858"/>
                  </a:ext>
                </a:extLst>
              </a:tr>
              <a:tr h="286642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Therese </a:t>
                      </a:r>
                      <a:r>
                        <a:rPr lang="en-US" sz="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Börjesson</a:t>
                      </a:r>
                      <a:endParaRPr lang="sv-SE" sz="9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MAR,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Kumla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kommun</a:t>
                      </a:r>
                      <a:b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sv-SE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v-SE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2959272"/>
                  </a:ext>
                </a:extLst>
              </a:tr>
              <a:tr h="435482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Lena Uvhagen</a:t>
                      </a:r>
                      <a:endParaRPr lang="sv-SE" sz="9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Utvecklingsledare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Region Välfärd och folkhälsa</a:t>
                      </a:r>
                      <a:b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sv-SE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Hälsolitteracitet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livsvillkor</a:t>
                      </a:r>
                      <a:endParaRPr lang="sv-SE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3345233"/>
                  </a:ext>
                </a:extLst>
              </a:tr>
              <a:tr h="58432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Anna Eklöf</a:t>
                      </a:r>
                      <a:endParaRPr lang="sv-SE" sz="9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Distriktssjuksköterska Skebäcks vårdcentral. </a:t>
                      </a:r>
                      <a:endParaRPr lang="sv-SE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Astma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/KOL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sjuksköterska</a:t>
                      </a:r>
                      <a:b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Tobaksavvänjare</a:t>
                      </a:r>
                      <a:b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BVC</a:t>
                      </a:r>
                      <a:b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sv-SE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8493074"/>
                  </a:ext>
                </a:extLst>
              </a:tr>
              <a:tr h="526541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Björn Strandell</a:t>
                      </a:r>
                      <a:endParaRPr lang="sv-SE" sz="9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Distriktsläkare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Skebäcks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vårdcentral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samt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chefsläkare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Hälsoval</a:t>
                      </a:r>
                      <a:endParaRPr lang="sv-SE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Medlem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Expertgrupp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fysisk</a:t>
                      </a:r>
                      <a:r>
                        <a:rPr lang="en-US" sz="8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baseline="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aktivitet</a:t>
                      </a:r>
                      <a:r>
                        <a:rPr lang="en-US" sz="8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baseline="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Läkemedelskomittén</a:t>
                      </a:r>
                      <a:endParaRPr lang="sv-SE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86" marR="280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3047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8184453"/>
      </p:ext>
    </p:extLst>
  </p:cSld>
  <p:clrMapOvr>
    <a:masterClrMapping/>
  </p:clrMapOvr>
</p:sld>
</file>

<file path=ppt/theme/theme1.xml><?xml version="1.0" encoding="utf-8"?>
<a:theme xmlns:a="http://schemas.openxmlformats.org/drawingml/2006/main" name="Region Örebro län - Standardlayouter">
  <a:themeElements>
    <a:clrScheme name="Region Örebro län">
      <a:dk1>
        <a:sysClr val="windowText" lastClr="000000"/>
      </a:dk1>
      <a:lt1>
        <a:sysClr val="window" lastClr="FFFFFF"/>
      </a:lt1>
      <a:dk2>
        <a:srgbClr val="575757"/>
      </a:dk2>
      <a:lt2>
        <a:srgbClr val="B2B2B2"/>
      </a:lt2>
      <a:accent1>
        <a:srgbClr val="0090D4"/>
      </a:accent1>
      <a:accent2>
        <a:srgbClr val="9FC53A"/>
      </a:accent2>
      <a:accent3>
        <a:srgbClr val="004F9E"/>
      </a:accent3>
      <a:accent4>
        <a:srgbClr val="008B39"/>
      </a:accent4>
      <a:accent5>
        <a:srgbClr val="66BDE5"/>
      </a:accent5>
      <a:accent6>
        <a:srgbClr val="B9D87B"/>
      </a:accent6>
      <a:hlink>
        <a:srgbClr val="000000"/>
      </a:hlink>
      <a:folHlink>
        <a:srgbClr val="000000"/>
      </a:folHlink>
    </a:clrScheme>
    <a:fontScheme name="Region Örebro lä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sz="20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gion Örebro - 4_3.potx" id="{0A306C6A-F111-47DC-AD02-E80B5D301827}" vid="{28A43168-3E14-438C-8AD6-E0DF814231B1}"/>
    </a:ext>
  </a:extLst>
</a:theme>
</file>

<file path=ppt/theme/theme2.xml><?xml version="1.0" encoding="utf-8"?>
<a:theme xmlns:a="http://schemas.openxmlformats.org/drawingml/2006/main" name="Region Örebro län - Varianter av våg">
  <a:themeElements>
    <a:clrScheme name="Region Örebro län">
      <a:dk1>
        <a:sysClr val="windowText" lastClr="000000"/>
      </a:dk1>
      <a:lt1>
        <a:sysClr val="window" lastClr="FFFFFF"/>
      </a:lt1>
      <a:dk2>
        <a:srgbClr val="575757"/>
      </a:dk2>
      <a:lt2>
        <a:srgbClr val="B2B2B2"/>
      </a:lt2>
      <a:accent1>
        <a:srgbClr val="0090D4"/>
      </a:accent1>
      <a:accent2>
        <a:srgbClr val="9FC53A"/>
      </a:accent2>
      <a:accent3>
        <a:srgbClr val="004F9E"/>
      </a:accent3>
      <a:accent4>
        <a:srgbClr val="008B39"/>
      </a:accent4>
      <a:accent5>
        <a:srgbClr val="66BDE5"/>
      </a:accent5>
      <a:accent6>
        <a:srgbClr val="B9D87B"/>
      </a:accent6>
      <a:hlink>
        <a:srgbClr val="000000"/>
      </a:hlink>
      <a:folHlink>
        <a:srgbClr val="000000"/>
      </a:folHlink>
    </a:clrScheme>
    <a:fontScheme name="Region Örebro lä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sz="20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gion Örebro - 4_3.potx" id="{0A306C6A-F111-47DC-AD02-E80B5D301827}" vid="{6CD749A1-C2A3-40DC-8E5A-FD404F4FEEC1}"/>
    </a:ext>
  </a:extLst>
</a:theme>
</file>

<file path=ppt/theme/theme3.xml><?xml version="1.0" encoding="utf-8"?>
<a:theme xmlns:a="http://schemas.openxmlformats.org/drawingml/2006/main" name="Region Örebro län - Bildlayouter">
  <a:themeElements>
    <a:clrScheme name="Region Örebro län">
      <a:dk1>
        <a:sysClr val="windowText" lastClr="000000"/>
      </a:dk1>
      <a:lt1>
        <a:sysClr val="window" lastClr="FFFFFF"/>
      </a:lt1>
      <a:dk2>
        <a:srgbClr val="575757"/>
      </a:dk2>
      <a:lt2>
        <a:srgbClr val="B2B2B2"/>
      </a:lt2>
      <a:accent1>
        <a:srgbClr val="0090D4"/>
      </a:accent1>
      <a:accent2>
        <a:srgbClr val="9FC53A"/>
      </a:accent2>
      <a:accent3>
        <a:srgbClr val="004F9E"/>
      </a:accent3>
      <a:accent4>
        <a:srgbClr val="008B39"/>
      </a:accent4>
      <a:accent5>
        <a:srgbClr val="66BDE5"/>
      </a:accent5>
      <a:accent6>
        <a:srgbClr val="B9D87B"/>
      </a:accent6>
      <a:hlink>
        <a:srgbClr val="000000"/>
      </a:hlink>
      <a:folHlink>
        <a:srgbClr val="000000"/>
      </a:folHlink>
    </a:clrScheme>
    <a:fontScheme name="Region Örebro lä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sz="20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gion Örebro - 4_3.potx" id="{0A306C6A-F111-47DC-AD02-E80B5D301827}" vid="{F9E4864D-432E-48C9-9E78-88192D5C2267}"/>
    </a:ext>
  </a:extLst>
</a:theme>
</file>

<file path=ppt/theme/theme4.xml><?xml version="1.0" encoding="utf-8"?>
<a:theme xmlns:a="http://schemas.openxmlformats.org/drawingml/2006/main" name="Region Örebro län - Rubriksidor/kapitelsidor">
  <a:themeElements>
    <a:clrScheme name="Region Örebro län">
      <a:dk1>
        <a:sysClr val="windowText" lastClr="000000"/>
      </a:dk1>
      <a:lt1>
        <a:sysClr val="window" lastClr="FFFFFF"/>
      </a:lt1>
      <a:dk2>
        <a:srgbClr val="575757"/>
      </a:dk2>
      <a:lt2>
        <a:srgbClr val="B2B2B2"/>
      </a:lt2>
      <a:accent1>
        <a:srgbClr val="0090D4"/>
      </a:accent1>
      <a:accent2>
        <a:srgbClr val="9FC53A"/>
      </a:accent2>
      <a:accent3>
        <a:srgbClr val="004F9E"/>
      </a:accent3>
      <a:accent4>
        <a:srgbClr val="008B39"/>
      </a:accent4>
      <a:accent5>
        <a:srgbClr val="66BDE5"/>
      </a:accent5>
      <a:accent6>
        <a:srgbClr val="B9D87B"/>
      </a:accent6>
      <a:hlink>
        <a:srgbClr val="000000"/>
      </a:hlink>
      <a:folHlink>
        <a:srgbClr val="000000"/>
      </a:folHlink>
    </a:clrScheme>
    <a:fontScheme name="Region Örebro lä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sz="20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gion Örebro - 4_3.potx" id="{0A306C6A-F111-47DC-AD02-E80B5D301827}" vid="{23E714D9-9B2B-485D-BD57-F72224ABB0D2}"/>
    </a:ext>
  </a:extLst>
</a:theme>
</file>

<file path=ppt/theme/theme5.xml><?xml version="1.0" encoding="utf-8"?>
<a:theme xmlns:a="http://schemas.openxmlformats.org/drawingml/2006/main" name="1_Region Örebro län - Varianter av våg">
  <a:themeElements>
    <a:clrScheme name="Region Örebro län">
      <a:dk1>
        <a:sysClr val="windowText" lastClr="000000"/>
      </a:dk1>
      <a:lt1>
        <a:sysClr val="window" lastClr="FFFFFF"/>
      </a:lt1>
      <a:dk2>
        <a:srgbClr val="575757"/>
      </a:dk2>
      <a:lt2>
        <a:srgbClr val="B2B2B2"/>
      </a:lt2>
      <a:accent1>
        <a:srgbClr val="0090D4"/>
      </a:accent1>
      <a:accent2>
        <a:srgbClr val="9FC53A"/>
      </a:accent2>
      <a:accent3>
        <a:srgbClr val="004F9E"/>
      </a:accent3>
      <a:accent4>
        <a:srgbClr val="008B39"/>
      </a:accent4>
      <a:accent5>
        <a:srgbClr val="66BDE5"/>
      </a:accent5>
      <a:accent6>
        <a:srgbClr val="B9D87B"/>
      </a:accent6>
      <a:hlink>
        <a:srgbClr val="000000"/>
      </a:hlink>
      <a:folHlink>
        <a:srgbClr val="000000"/>
      </a:folHlink>
    </a:clrScheme>
    <a:fontScheme name="Region Örebro lä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sz="20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gion Örebro - 4_3.potx" id="{0A306C6A-F111-47DC-AD02-E80B5D301827}" vid="{6CD749A1-C2A3-40DC-8E5A-FD404F4FEEC1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Region Örebro - 4_3</Template>
  <TotalTime>49</TotalTime>
  <Words>353</Words>
  <Application>Microsoft Office PowerPoint</Application>
  <PresentationFormat>Bildspel på skärmen (4:3)</PresentationFormat>
  <Paragraphs>110</Paragraphs>
  <Slides>7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5</vt:i4>
      </vt:variant>
      <vt:variant>
        <vt:lpstr>Bildrubriker</vt:lpstr>
      </vt:variant>
      <vt:variant>
        <vt:i4>7</vt:i4>
      </vt:variant>
    </vt:vector>
  </HeadingPairs>
  <TitlesOfParts>
    <vt:vector size="15" baseType="lpstr">
      <vt:lpstr>Arial</vt:lpstr>
      <vt:lpstr>Calibri</vt:lpstr>
      <vt:lpstr>Times New Roman</vt:lpstr>
      <vt:lpstr>Region Örebro län - Standardlayouter</vt:lpstr>
      <vt:lpstr>Region Örebro län - Varianter av våg</vt:lpstr>
      <vt:lpstr>Region Örebro län - Bildlayouter</vt:lpstr>
      <vt:lpstr>Region Örebro län - Rubriksidor/kapitelsidor</vt:lpstr>
      <vt:lpstr>1_Region Örebro län - Varianter av våg</vt:lpstr>
      <vt:lpstr>Organisation hälsofrämjande</vt:lpstr>
      <vt:lpstr>Hälsofrämjande arbete med olika inriktning</vt:lpstr>
      <vt:lpstr>PowerPoint-presentation</vt:lpstr>
      <vt:lpstr>PowerPoint-presentation</vt:lpstr>
      <vt:lpstr>PowerPoint-presentation</vt:lpstr>
      <vt:lpstr>PowerPoint-presentation</vt:lpstr>
      <vt:lpstr>Medlemmar LPO 2019</vt:lpstr>
    </vt:vector>
  </TitlesOfParts>
  <Company>Region Örebro län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Organisation hälsofrämjande</dc:title>
  <dc:creator>Angergård Kerstin, Kunskapsstyr HS</dc:creator>
  <cp:lastModifiedBy>Lena Lönnberg</cp:lastModifiedBy>
  <cp:revision>9</cp:revision>
  <dcterms:created xsi:type="dcterms:W3CDTF">2020-02-24T16:00:51Z</dcterms:created>
  <dcterms:modified xsi:type="dcterms:W3CDTF">2020-03-02T07:50:18Z</dcterms:modified>
</cp:coreProperties>
</file>