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7"/>
  </p:notesMasterIdLst>
  <p:sldIdLst>
    <p:sldId id="259" r:id="rId2"/>
    <p:sldId id="262" r:id="rId3"/>
    <p:sldId id="260" r:id="rId4"/>
    <p:sldId id="263" r:id="rId5"/>
    <p:sldId id="261" r:id="rId6"/>
  </p:sldIdLst>
  <p:sldSz cx="12192000" cy="6858000"/>
  <p:notesSz cx="6858000" cy="9144000"/>
  <p:defaultTextStyle>
    <a:defPPr>
      <a:defRPr lang="sv-SE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89" autoAdjust="0"/>
  </p:normalViewPr>
  <p:slideViewPr>
    <p:cSldViewPr showGuides="1">
      <p:cViewPr varScale="1">
        <p:scale>
          <a:sx n="73" d="100"/>
          <a:sy n="73" d="100"/>
        </p:scale>
        <p:origin x="582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87B64-C352-4CBA-9F0E-CF2F355B0769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1CB0-01B6-432E-8F4C-A7661AFEC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937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F550E-BD27-8543-BD67-597C4C2C8A2B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838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 1 - Rubrik, underrubrik, bild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20000" y="4320000"/>
            <a:ext cx="7824272" cy="720000"/>
          </a:xfrm>
        </p:spPr>
        <p:txBody>
          <a:bodyPr/>
          <a:lstStyle>
            <a:lvl1pPr marL="0" indent="0" algn="l">
              <a:buNone/>
              <a:defRPr sz="24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 smtClean="0"/>
              <a:t>Klicka här för att skriva in en underrubrik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4" hasCustomPrompt="1"/>
          </p:nvPr>
        </p:nvSpPr>
        <p:spPr>
          <a:xfrm>
            <a:off x="6372000" y="0"/>
            <a:ext cx="2880000" cy="2160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r>
              <a:rPr lang="sv-SE" dirty="0" smtClean="0"/>
              <a:t>Klicka på ikonen för att </a:t>
            </a:r>
            <a:br>
              <a:rPr lang="sv-SE" dirty="0" smtClean="0"/>
            </a:br>
            <a:r>
              <a:rPr lang="sv-SE" dirty="0" smtClean="0"/>
              <a:t>lägga till en bild</a:t>
            </a:r>
          </a:p>
        </p:txBody>
      </p:sp>
      <p:sp>
        <p:nvSpPr>
          <p:cNvPr id="11" name="Platshållare för bild 9"/>
          <p:cNvSpPr>
            <a:spLocks noGrp="1"/>
          </p:cNvSpPr>
          <p:nvPr>
            <p:ph type="pic" sz="quarter" idx="15" hasCustomPrompt="1"/>
          </p:nvPr>
        </p:nvSpPr>
        <p:spPr>
          <a:xfrm>
            <a:off x="9306000" y="0"/>
            <a:ext cx="2880000" cy="2160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r>
              <a:rPr lang="sv-SE" dirty="0" smtClean="0"/>
              <a:t>Klicka på ikonen för att </a:t>
            </a:r>
            <a:br>
              <a:rPr lang="sv-SE" dirty="0" smtClean="0"/>
            </a:br>
            <a:r>
              <a:rPr lang="sv-SE" dirty="0" smtClean="0"/>
              <a:t>lägga till en bild</a:t>
            </a:r>
          </a:p>
        </p:txBody>
      </p:sp>
      <p:sp>
        <p:nvSpPr>
          <p:cNvPr id="12" name="Platshållare för bild 9"/>
          <p:cNvSpPr>
            <a:spLocks noGrp="1"/>
          </p:cNvSpPr>
          <p:nvPr>
            <p:ph type="pic" sz="quarter" idx="16" hasCustomPrompt="1"/>
          </p:nvPr>
        </p:nvSpPr>
        <p:spPr>
          <a:xfrm>
            <a:off x="9306000" y="2204864"/>
            <a:ext cx="2880000" cy="2160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r>
              <a:rPr lang="sv-SE" dirty="0" smtClean="0"/>
              <a:t>Klicka på ikonen för att </a:t>
            </a:r>
            <a:br>
              <a:rPr lang="sv-SE" dirty="0" smtClean="0"/>
            </a:br>
            <a:r>
              <a:rPr lang="sv-SE" dirty="0" smtClean="0"/>
              <a:t>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20000" y="2808000"/>
            <a:ext cx="7824272" cy="1440000"/>
          </a:xfrm>
        </p:spPr>
        <p:txBody>
          <a:bodyPr anchor="b"/>
          <a:lstStyle>
            <a:lvl1pPr algn="l">
              <a:defRPr sz="5100"/>
            </a:lvl1pPr>
          </a:lstStyle>
          <a:p>
            <a:r>
              <a:rPr lang="sv-SE" dirty="0" smtClean="0"/>
              <a:t>Klicka här för att skriva in en rubrik</a:t>
            </a:r>
            <a:endParaRPr lang="sv-SE" dirty="0"/>
          </a:p>
        </p:txBody>
      </p:sp>
      <p:sp>
        <p:nvSpPr>
          <p:cNvPr id="9" name="Platshållare för bild 9"/>
          <p:cNvSpPr>
            <a:spLocks noGrp="1"/>
          </p:cNvSpPr>
          <p:nvPr>
            <p:ph type="pic" sz="quarter" idx="17"/>
          </p:nvPr>
        </p:nvSpPr>
        <p:spPr>
          <a:xfrm>
            <a:off x="4528800" y="0"/>
            <a:ext cx="1800000" cy="1260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r>
              <a:rPr lang="sv-SE" smtClean="0"/>
              <a:t>Klicka på ikonen för att lägga till en bild</a:t>
            </a:r>
            <a:endParaRPr lang="sv-SE" dirty="0" smtClean="0"/>
          </a:p>
        </p:txBody>
      </p:sp>
      <p:sp>
        <p:nvSpPr>
          <p:cNvPr id="13" name="Platshållare för bild 9"/>
          <p:cNvSpPr>
            <a:spLocks noGrp="1"/>
          </p:cNvSpPr>
          <p:nvPr>
            <p:ph type="pic" sz="quarter" idx="18"/>
          </p:nvPr>
        </p:nvSpPr>
        <p:spPr>
          <a:xfrm>
            <a:off x="10392000" y="4410000"/>
            <a:ext cx="1800000" cy="1260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r>
              <a:rPr lang="sv-SE" smtClean="0"/>
              <a:t>Klicka på ikonen för att lägga till en bild</a:t>
            </a:r>
            <a:endParaRPr lang="sv-SE" dirty="0" smtClean="0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2" y="540000"/>
            <a:ext cx="1192745" cy="360000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5733315"/>
            <a:ext cx="6192688" cy="123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35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 2 - Rubrik och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20002" y="5085016"/>
            <a:ext cx="10801351" cy="720000"/>
          </a:xfrm>
        </p:spPr>
        <p:txBody>
          <a:bodyPr/>
          <a:lstStyle>
            <a:lvl1pPr marL="0" indent="0" algn="l">
              <a:buNone/>
              <a:defRPr sz="24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 smtClean="0"/>
              <a:t>Klicka här för att skriva in en underrubrik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20002" y="3573016"/>
            <a:ext cx="10801351" cy="1440000"/>
          </a:xfrm>
        </p:spPr>
        <p:txBody>
          <a:bodyPr anchor="b"/>
          <a:lstStyle>
            <a:lvl1pPr algn="l">
              <a:defRPr sz="5100"/>
            </a:lvl1pPr>
          </a:lstStyle>
          <a:p>
            <a:r>
              <a:rPr lang="sv-SE" dirty="0" smtClean="0"/>
              <a:t>Klicka här för att skriva in en rubrik</a:t>
            </a:r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2" y="540000"/>
            <a:ext cx="1192745" cy="3600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5733315"/>
            <a:ext cx="6192688" cy="123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27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ida 3 - Rubrik, underrubrik, stående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20001" y="2060848"/>
            <a:ext cx="5880057" cy="21600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 dirty="0" smtClean="0"/>
              <a:t>Klicka här för att skriva in en rubrik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20001" y="4320000"/>
            <a:ext cx="5880057" cy="720000"/>
          </a:xfrm>
        </p:spPr>
        <p:txBody>
          <a:bodyPr/>
          <a:lstStyle>
            <a:lvl1pPr marL="0" indent="0" algn="l">
              <a:buNone/>
              <a:defRPr sz="24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 smtClean="0"/>
              <a:t>Klicka här för att skriva in en underrubrik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960096" y="0"/>
            <a:ext cx="5243904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2" y="540000"/>
            <a:ext cx="1192745" cy="3600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5733315"/>
            <a:ext cx="6192688" cy="123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94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 och en ruta för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20002" y="900000"/>
            <a:ext cx="10801348" cy="1080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smtClean="0"/>
              <a:t>Klicka här för att skriva in en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2052000"/>
            <a:ext cx="10801349" cy="4140000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  <a:lvl2pPr marL="274630" indent="0">
              <a:buFontTx/>
              <a:buNone/>
              <a:defRPr/>
            </a:lvl2pPr>
            <a:lvl3pPr marL="627047" indent="0">
              <a:buFontTx/>
              <a:buNone/>
              <a:defRPr/>
            </a:lvl3pPr>
            <a:lvl4pPr marL="1071536" indent="0">
              <a:buFontTx/>
              <a:buNone/>
              <a:defRPr/>
            </a:lvl4pPr>
            <a:lvl5pPr marL="1436651" indent="0">
              <a:buFontTx/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789951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, underrubrik och en ruta för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20002" y="900000"/>
            <a:ext cx="10801348" cy="1080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smtClean="0"/>
              <a:t>Klicka här för att skriva in en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2556000"/>
            <a:ext cx="10801349" cy="3636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2000"/>
            </a:lvl1pPr>
            <a:lvl2pPr marL="274630" indent="0">
              <a:buFontTx/>
              <a:buNone/>
              <a:defRPr sz="1900"/>
            </a:lvl2pPr>
            <a:lvl3pPr marL="627047" indent="0">
              <a:buFontTx/>
              <a:buNone/>
              <a:defRPr sz="1600"/>
            </a:lvl3pPr>
            <a:lvl4pPr marL="1071536" indent="0">
              <a:buFontTx/>
              <a:buNone/>
              <a:defRPr sz="1500"/>
            </a:lvl4pPr>
            <a:lvl5pPr marL="1436651" indent="0">
              <a:buFontTx/>
              <a:buNone/>
              <a:defRPr sz="1200"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719999" y="2052000"/>
            <a:ext cx="10800000" cy="432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sv-SE" dirty="0" smtClean="0"/>
              <a:t>Klicka här för att skriva en underrubrik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80942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, punktlista och två rutor för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0002" y="900000"/>
            <a:ext cx="10801348" cy="1080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2052000"/>
            <a:ext cx="5256000" cy="4140000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14" hasCustomPrompt="1"/>
          </p:nvPr>
        </p:nvSpPr>
        <p:spPr>
          <a:xfrm>
            <a:off x="6265137" y="2052000"/>
            <a:ext cx="5256213" cy="4138612"/>
          </a:xfrm>
        </p:spPr>
        <p:txBody>
          <a:bodyPr/>
          <a:lstStyle/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769971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, underrubrik och två rutor för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0002" y="900000"/>
            <a:ext cx="10801348" cy="1080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2556000"/>
            <a:ext cx="5256000" cy="3636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7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719999" y="2052000"/>
            <a:ext cx="10800000" cy="432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sv-SE" dirty="0" smtClean="0"/>
              <a:t>Klicka här för att skriva en underrubrik</a:t>
            </a:r>
            <a:endParaRPr lang="sv-SE" dirty="0"/>
          </a:p>
        </p:txBody>
      </p:sp>
      <p:sp>
        <p:nvSpPr>
          <p:cNvPr id="6" name="Platshållare för innehåll 4"/>
          <p:cNvSpPr>
            <a:spLocks noGrp="1"/>
          </p:cNvSpPr>
          <p:nvPr>
            <p:ph sz="quarter" idx="15" hasCustomPrompt="1"/>
          </p:nvPr>
        </p:nvSpPr>
        <p:spPr>
          <a:xfrm>
            <a:off x="6265137" y="2556000"/>
            <a:ext cx="5256213" cy="363461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90734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Rubrik,  2 mindre objekt till vänster och 1 större objek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20002" y="900000"/>
            <a:ext cx="10801348" cy="1080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Klicka här för att lägga till en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5040000" y="2052000"/>
            <a:ext cx="6480000" cy="411330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720000" y="2052000"/>
            <a:ext cx="3960000" cy="1980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1" hasCustomPrompt="1"/>
          </p:nvPr>
        </p:nvSpPr>
        <p:spPr>
          <a:xfrm>
            <a:off x="720000" y="4183200"/>
            <a:ext cx="3960000" cy="198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053393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, underrubrik, 2 mindre objekt till vänster och 1 större objek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20002" y="900000"/>
            <a:ext cx="10801348" cy="1080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Klicka här för att lägga till en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5040000" y="2556000"/>
            <a:ext cx="6480000" cy="360930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719999" y="2052000"/>
            <a:ext cx="10800000" cy="432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sv-SE" dirty="0" smtClean="0"/>
              <a:t>Klicka här för att skriva en underrubrik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720000" y="2558160"/>
            <a:ext cx="3960000" cy="169200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9" name="Platshållare för innehåll 2"/>
          <p:cNvSpPr>
            <a:spLocks noGrp="1"/>
          </p:cNvSpPr>
          <p:nvPr>
            <p:ph idx="11" hasCustomPrompt="1"/>
          </p:nvPr>
        </p:nvSpPr>
        <p:spPr>
          <a:xfrm>
            <a:off x="720000" y="4471200"/>
            <a:ext cx="3960000" cy="1692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448962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 och 3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0002" y="900000"/>
            <a:ext cx="10801348" cy="1080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2052000"/>
            <a:ext cx="3477600" cy="4140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1800"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bilderna nedan</a:t>
            </a:r>
          </a:p>
        </p:txBody>
      </p:sp>
      <p:sp>
        <p:nvSpPr>
          <p:cNvPr id="8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4381876" y="2052000"/>
            <a:ext cx="3477600" cy="4140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1800"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bilderna nedan</a:t>
            </a:r>
          </a:p>
        </p:txBody>
      </p:sp>
      <p:sp>
        <p:nvSpPr>
          <p:cNvPr id="9" name="Platshållare för innehåll 2"/>
          <p:cNvSpPr>
            <a:spLocks noGrp="1"/>
          </p:cNvSpPr>
          <p:nvPr>
            <p:ph idx="11" hasCustomPrompt="1"/>
          </p:nvPr>
        </p:nvSpPr>
        <p:spPr>
          <a:xfrm>
            <a:off x="8043750" y="2052000"/>
            <a:ext cx="3477600" cy="4140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1800"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bilderna nedan</a:t>
            </a:r>
          </a:p>
        </p:txBody>
      </p:sp>
    </p:spTree>
    <p:extLst>
      <p:ext uri="{BB962C8B-B14F-4D97-AF65-F5344CB8AC3E}">
        <p14:creationId xmlns:p14="http://schemas.microsoft.com/office/powerpoint/2010/main" val="2477998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Rubrik, underrubrik och 3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0002" y="900000"/>
            <a:ext cx="10801348" cy="1080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7" hasCustomPrompt="1"/>
          </p:nvPr>
        </p:nvSpPr>
        <p:spPr>
          <a:xfrm>
            <a:off x="719999" y="2052000"/>
            <a:ext cx="10800000" cy="432000"/>
          </a:xfrm>
        </p:spPr>
        <p:txBody>
          <a:bodyPr anchor="ctr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 smtClean="0"/>
              <a:t>Klicka här för att skriva in en underrubrik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2556000"/>
            <a:ext cx="3477600" cy="3636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1800"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9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4381876" y="2556000"/>
            <a:ext cx="3477600" cy="3636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1800"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1" hasCustomPrompt="1"/>
          </p:nvPr>
        </p:nvSpPr>
        <p:spPr>
          <a:xfrm>
            <a:off x="8043750" y="2556000"/>
            <a:ext cx="3477600" cy="3636000"/>
          </a:xfrm>
        </p:spPr>
        <p:txBody>
          <a:bodyPr>
            <a:normAutofit/>
          </a:bodyPr>
          <a:lstStyle>
            <a:lvl1pPr marL="180975" indent="-180975">
              <a:buFont typeface="Arial" panose="020B0604020202020204" pitchFamily="34" charset="0"/>
              <a:buChar char="•"/>
              <a:defRPr sz="1800" baseline="0"/>
            </a:lvl1pPr>
            <a:lvl2pPr marL="274631" indent="0">
              <a:buNone/>
              <a:defRPr/>
            </a:lvl2pPr>
            <a:lvl3pPr marL="627047" indent="0">
              <a:buNone/>
              <a:defRPr/>
            </a:lvl3pPr>
            <a:lvl4pPr marL="985813" indent="0">
              <a:buNone/>
              <a:defRPr/>
            </a:lvl4pPr>
            <a:lvl5pPr marL="1342990" indent="0">
              <a:buNone/>
              <a:defRPr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58879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4 bilder utan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/>
          <p:cNvSpPr>
            <a:spLocks noGrp="1"/>
          </p:cNvSpPr>
          <p:nvPr>
            <p:ph type="pic" sz="quarter" idx="14"/>
          </p:nvPr>
        </p:nvSpPr>
        <p:spPr>
          <a:xfrm>
            <a:off x="720000" y="1440000"/>
            <a:ext cx="5292000" cy="206100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156000" y="1440000"/>
            <a:ext cx="5328000" cy="206100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1" name="Platshållare för bild 7"/>
          <p:cNvSpPr>
            <a:spLocks noGrp="1"/>
          </p:cNvSpPr>
          <p:nvPr>
            <p:ph type="pic" sz="quarter" idx="16"/>
          </p:nvPr>
        </p:nvSpPr>
        <p:spPr>
          <a:xfrm>
            <a:off x="720000" y="3645024"/>
            <a:ext cx="5292000" cy="20972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2" name="Platshållare för bild 7"/>
          <p:cNvSpPr>
            <a:spLocks noGrp="1"/>
          </p:cNvSpPr>
          <p:nvPr>
            <p:ph type="pic" sz="quarter" idx="17"/>
          </p:nvPr>
        </p:nvSpPr>
        <p:spPr>
          <a:xfrm>
            <a:off x="6156000" y="3645024"/>
            <a:ext cx="5328000" cy="20972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4557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 - Stor bild utan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20000" y="1440000"/>
            <a:ext cx="10800000" cy="42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3409220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skriva in text eller välj objekt på bilderna nedan</a:t>
            </a:r>
          </a:p>
        </p:txBody>
      </p:sp>
    </p:spTree>
    <p:extLst>
      <p:ext uri="{BB962C8B-B14F-4D97-AF65-F5344CB8AC3E}">
        <p14:creationId xmlns:p14="http://schemas.microsoft.com/office/powerpoint/2010/main" val="353695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3479907" y="4439403"/>
            <a:ext cx="523218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v-SE" sz="24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regiongavleborg.se </a:t>
            </a:r>
            <a:endParaRPr lang="sv-SE" sz="2800" b="1" dirty="0"/>
          </a:p>
        </p:txBody>
      </p:sp>
      <p:pic>
        <p:nvPicPr>
          <p:cNvPr id="1026" name="Picture 2" descr="G:\Information\Mallar\Mallar Visuell identitet\@Regionmallar_2015\Logotyper\Koncernlogotyp region\Koncernlogotyp färg\Koncernlogotyp_fär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778" y="2852936"/>
            <a:ext cx="4018447" cy="121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947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VIT - Text 1-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274637" indent="0">
              <a:buFontTx/>
              <a:buNone/>
              <a:defRPr/>
            </a:lvl2pPr>
            <a:lvl3pPr marL="627062" indent="0">
              <a:buFontTx/>
              <a:buNone/>
              <a:defRPr/>
            </a:lvl3pPr>
            <a:lvl4pPr marL="1071562" indent="0">
              <a:buFontTx/>
              <a:buNone/>
              <a:defRPr/>
            </a:lvl4pPr>
            <a:lvl5pPr marL="1436687" indent="0">
              <a:buFontTx/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E72C-FC11-4730-B9BA-6B8B0206AD68}" type="datetime1">
              <a:rPr lang="sv-SE" smtClean="0"/>
              <a:pPr/>
              <a:t>2020-02-25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C13B-CD88-43AB-BEBB-7091F022366D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0792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20002" y="900000"/>
            <a:ext cx="10801348" cy="1080000"/>
          </a:xfrm>
          <a:prstGeom prst="rect">
            <a:avLst/>
          </a:prstGeom>
        </p:spPr>
        <p:txBody>
          <a:bodyPr vert="horz" lIns="91438" tIns="45719" rIns="91438" bIns="45719" rtlCol="0" anchor="b" anchorCtr="0">
            <a:normAutofit/>
          </a:bodyPr>
          <a:lstStyle/>
          <a:p>
            <a:r>
              <a:rPr lang="sv-SE" dirty="0" smtClean="0"/>
              <a:t>Rubrik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0000" y="2052000"/>
            <a:ext cx="10801349" cy="414000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63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63" r:id="rId2"/>
    <p:sldLayoutId id="2147483664" r:id="rId3"/>
    <p:sldLayoutId id="2147483666" r:id="rId4"/>
    <p:sldLayoutId id="2147483728" r:id="rId5"/>
    <p:sldLayoutId id="2147483669" r:id="rId6"/>
    <p:sldLayoutId id="2147483729" r:id="rId7"/>
    <p:sldLayoutId id="2147483670" r:id="rId8"/>
    <p:sldLayoutId id="2147483730" r:id="rId9"/>
    <p:sldLayoutId id="2147483672" r:id="rId10"/>
    <p:sldLayoutId id="2147483732" r:id="rId11"/>
    <p:sldLayoutId id="2147483673" r:id="rId12"/>
    <p:sldLayoutId id="2147483674" r:id="rId13"/>
    <p:sldLayoutId id="2147483733" r:id="rId14"/>
    <p:sldLayoutId id="2147483735" r:id="rId15"/>
    <p:sldLayoutId id="2147483736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58" indent="-182558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44489" indent="-169858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05" indent="-182558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54094" indent="-182558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19210" indent="-182558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5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88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pos="438">
          <p15:clr>
            <a:srgbClr val="F26B43"/>
          </p15:clr>
        </p15:guide>
        <p15:guide id="5" orient="horz" pos="1253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72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nderrubrik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RPO 25 februari 2020</a:t>
            </a:r>
            <a:endParaRPr lang="sv-SE" dirty="0"/>
          </a:p>
        </p:txBody>
      </p:sp>
      <p:sp>
        <p:nvSpPr>
          <p:cNvPr id="12" name="Rubrik 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Organisation hälsofrämjande arbete</a:t>
            </a:r>
            <a:br>
              <a:rPr lang="sv-SE" dirty="0" smtClean="0"/>
            </a:br>
            <a:r>
              <a:rPr lang="sv-SE" dirty="0" smtClean="0"/>
              <a:t>Region Gävleborg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28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67" y="203274"/>
            <a:ext cx="9144000" cy="6466086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706754" y="6309320"/>
            <a:ext cx="229290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/>
          <p:cNvSpPr/>
          <p:nvPr/>
        </p:nvSpPr>
        <p:spPr>
          <a:xfrm>
            <a:off x="551384" y="404664"/>
            <a:ext cx="2304256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ruta 18"/>
          <p:cNvSpPr txBox="1"/>
          <p:nvPr/>
        </p:nvSpPr>
        <p:spPr>
          <a:xfrm>
            <a:off x="4404938" y="367613"/>
            <a:ext cx="637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/>
              <a:t>Uppdrag från tre politiska nämnder </a:t>
            </a:r>
            <a:endParaRPr lang="sv-SE" sz="2400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757" y="556002"/>
            <a:ext cx="2005126" cy="605196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008016" y="4509119"/>
            <a:ext cx="2952328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941" y="3585328"/>
            <a:ext cx="828811" cy="4744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7" name="Höger 16"/>
          <p:cNvSpPr/>
          <p:nvPr/>
        </p:nvSpPr>
        <p:spPr>
          <a:xfrm rot="3430362">
            <a:off x="6674793" y="2764616"/>
            <a:ext cx="1878641" cy="121017"/>
          </a:xfrm>
          <a:prstGeom prst="rightArrow">
            <a:avLst/>
          </a:prstGeom>
          <a:solidFill>
            <a:schemeClr val="accent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Höger 17"/>
          <p:cNvSpPr/>
          <p:nvPr/>
        </p:nvSpPr>
        <p:spPr>
          <a:xfrm rot="5400000">
            <a:off x="7609984" y="2784967"/>
            <a:ext cx="1601046" cy="123515"/>
          </a:xfrm>
          <a:prstGeom prst="rightArrow">
            <a:avLst/>
          </a:prstGeom>
          <a:solidFill>
            <a:schemeClr val="accent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Höger 15"/>
          <p:cNvSpPr/>
          <p:nvPr/>
        </p:nvSpPr>
        <p:spPr>
          <a:xfrm rot="2410089">
            <a:off x="5727865" y="2955388"/>
            <a:ext cx="2547800" cy="101287"/>
          </a:xfrm>
          <a:prstGeom prst="rightArrow">
            <a:avLst/>
          </a:prstGeom>
          <a:solidFill>
            <a:schemeClr val="accent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70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>
          <a:xfrm>
            <a:off x="720002" y="1916832"/>
            <a:ext cx="10801351" cy="3888184"/>
          </a:xfrm>
        </p:spPr>
        <p:txBody>
          <a:bodyPr>
            <a:normAutofit/>
          </a:bodyPr>
          <a:lstStyle/>
          <a:p>
            <a:r>
              <a:rPr lang="sv-SE" dirty="0" smtClean="0"/>
              <a:t>Styrgrupp koncernledning 2-3 gånger/år ( HFS processledare samt presidieledamot föredragande)</a:t>
            </a:r>
          </a:p>
          <a:p>
            <a:endParaRPr lang="sv-SE" dirty="0" smtClean="0"/>
          </a:p>
          <a:p>
            <a:r>
              <a:rPr lang="sv-SE" i="1" dirty="0"/>
              <a:t>Tvärsektoriellt ansvar för helhet med tydligt linjeansvar/perspektiv</a:t>
            </a:r>
            <a:r>
              <a:rPr lang="sv-SE" dirty="0"/>
              <a:t>.</a:t>
            </a:r>
          </a:p>
          <a:p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∙Handlingsplan hälsofrämjande organisation 2017-2020</a:t>
            </a:r>
          </a:p>
          <a:p>
            <a:r>
              <a:rPr lang="sv-SE" dirty="0" smtClean="0"/>
              <a:t>∙Årlig uppföljning av handlingsplan samt </a:t>
            </a:r>
            <a:r>
              <a:rPr lang="sv-SE" dirty="0" err="1" smtClean="0"/>
              <a:t>ev.revideringar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720002" y="1196752"/>
            <a:ext cx="10801351" cy="576064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Hälsofrämjande organisation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8049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>
          <a:xfrm>
            <a:off x="720002" y="1772816"/>
            <a:ext cx="10801351" cy="4032200"/>
          </a:xfrm>
        </p:spPr>
        <p:txBody>
          <a:bodyPr>
            <a:normAutofit fontScale="70000" lnSpcReduction="20000"/>
          </a:bodyPr>
          <a:lstStyle/>
          <a:p>
            <a:r>
              <a:rPr lang="sv-SE" dirty="0" smtClean="0"/>
              <a:t>Tidigare styrgrupp prevention och levnadsvanor tom 2018</a:t>
            </a:r>
          </a:p>
          <a:p>
            <a:r>
              <a:rPr lang="sv-SE" dirty="0" smtClean="0"/>
              <a:t>Nu LPO och God och nära vård struktur from 2019</a:t>
            </a:r>
          </a:p>
          <a:p>
            <a:endParaRPr lang="sv-SE" dirty="0" smtClean="0"/>
          </a:p>
          <a:p>
            <a:r>
              <a:rPr lang="sv-SE" u="sng" dirty="0" smtClean="0"/>
              <a:t>Deltagande funktioner Styrgrupp LPO levnadsvanor :</a:t>
            </a:r>
          </a:p>
          <a:p>
            <a:r>
              <a:rPr lang="sv-SE" dirty="0" smtClean="0"/>
              <a:t>Bitr. </a:t>
            </a:r>
            <a:r>
              <a:rPr lang="sv-SE" dirty="0" err="1" smtClean="0"/>
              <a:t>HoS</a:t>
            </a:r>
            <a:r>
              <a:rPr lang="sv-SE" dirty="0" smtClean="0"/>
              <a:t> direktör med ansvar för PO prevention och goda levnadsvanor GONV</a:t>
            </a:r>
          </a:p>
          <a:p>
            <a:r>
              <a:rPr lang="sv-SE" dirty="0" smtClean="0"/>
              <a:t>Folkhälsochef</a:t>
            </a:r>
          </a:p>
          <a:p>
            <a:r>
              <a:rPr lang="sv-SE" dirty="0" smtClean="0"/>
              <a:t>VC</a:t>
            </a:r>
          </a:p>
          <a:p>
            <a:r>
              <a:rPr lang="sv-SE" dirty="0" err="1" smtClean="0"/>
              <a:t>Folkhälsostrateg</a:t>
            </a:r>
            <a:endParaRPr lang="sv-SE" dirty="0" smtClean="0"/>
          </a:p>
          <a:p>
            <a:r>
              <a:rPr lang="sv-SE" dirty="0" smtClean="0"/>
              <a:t>Hälsoval</a:t>
            </a:r>
          </a:p>
          <a:p>
            <a:r>
              <a:rPr lang="sv-SE" dirty="0" err="1" smtClean="0"/>
              <a:t>Vec</a:t>
            </a:r>
            <a:r>
              <a:rPr lang="sv-SE" dirty="0" smtClean="0"/>
              <a:t> Hälsotorg</a:t>
            </a:r>
          </a:p>
          <a:p>
            <a:r>
              <a:rPr lang="sv-SE" dirty="0" smtClean="0"/>
              <a:t>Chefsläkare</a:t>
            </a:r>
          </a:p>
          <a:p>
            <a:r>
              <a:rPr lang="sv-SE" dirty="0" smtClean="0"/>
              <a:t>Kommunikatör</a:t>
            </a:r>
          </a:p>
          <a:p>
            <a:r>
              <a:rPr lang="sv-SE" dirty="0" smtClean="0"/>
              <a:t>Ordf. LPO Cancer</a:t>
            </a:r>
          </a:p>
          <a:p>
            <a:r>
              <a:rPr lang="sv-SE" dirty="0" smtClean="0"/>
              <a:t>Kommunal </a:t>
            </a:r>
            <a:r>
              <a:rPr lang="sv-SE" dirty="0" err="1" smtClean="0"/>
              <a:t>repr</a:t>
            </a:r>
            <a:r>
              <a:rPr lang="sv-SE" dirty="0" smtClean="0"/>
              <a:t>.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720002" y="980728"/>
            <a:ext cx="10801351" cy="576064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Hälso -och sjukvårdsorganisation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125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>
          <a:xfrm>
            <a:off x="720002" y="1700808"/>
            <a:ext cx="10801351" cy="4104208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720002" y="1052736"/>
            <a:ext cx="10801351" cy="504056"/>
          </a:xfrm>
        </p:spPr>
        <p:txBody>
          <a:bodyPr>
            <a:normAutofit/>
          </a:bodyPr>
          <a:lstStyle/>
          <a:p>
            <a:r>
              <a:rPr lang="sv-SE" sz="1600" dirty="0" smtClean="0"/>
              <a:t>Styrning och ledning </a:t>
            </a:r>
            <a:endParaRPr lang="sv-SE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835264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4581128"/>
            <a:ext cx="2608328" cy="242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231904" y="620688"/>
            <a:ext cx="1944216" cy="48245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Styrgrupp/LPO</a:t>
            </a:r>
          </a:p>
          <a:p>
            <a:pPr algn="ctr"/>
            <a:r>
              <a:rPr lang="sv-SE" b="1" i="1" dirty="0" smtClean="0">
                <a:solidFill>
                  <a:schemeClr val="tx1"/>
                </a:solidFill>
              </a:rPr>
              <a:t>Prevention och goda levnadsvanor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Ordförande och programområdesansvarig: </a:t>
            </a:r>
            <a:r>
              <a:rPr lang="sv-SE" sz="1200" b="1" dirty="0" smtClean="0">
                <a:solidFill>
                  <a:schemeClr val="tx1"/>
                </a:solidFill>
              </a:rPr>
              <a:t>Hanna </a:t>
            </a:r>
            <a:r>
              <a:rPr lang="sv-SE" sz="1200" b="1" dirty="0">
                <a:solidFill>
                  <a:schemeClr val="tx1"/>
                </a:solidFill>
              </a:rPr>
              <a:t>H</a:t>
            </a:r>
            <a:r>
              <a:rPr lang="sv-SE" sz="1200" b="1" dirty="0" smtClean="0">
                <a:solidFill>
                  <a:schemeClr val="tx1"/>
                </a:solidFill>
              </a:rPr>
              <a:t>öghielm</a:t>
            </a:r>
          </a:p>
          <a:p>
            <a:pPr algn="ctr"/>
            <a:endParaRPr lang="sv-SE" sz="1200" b="1" dirty="0">
              <a:solidFill>
                <a:schemeClr val="tx1"/>
              </a:solidFill>
            </a:endParaRP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Anders Rhodin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Camilla Larssen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Johan Kaarme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Kristina Granevåg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Kristina Lingman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Lars Svennberg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Stefan Cederqvist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Susanna Björklund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Susanne Cliffoord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Tommy Lundmark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Anna-Karin Howell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Johan Hagsjö Hälsoval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Camilla </a:t>
            </a:r>
            <a:r>
              <a:rPr lang="sv-SE" sz="1200" smtClean="0">
                <a:solidFill>
                  <a:schemeClr val="tx1"/>
                </a:solidFill>
              </a:rPr>
              <a:t>Gilljam kommun</a:t>
            </a:r>
            <a:endParaRPr lang="sv-SE" sz="1200" dirty="0">
              <a:solidFill>
                <a:schemeClr val="tx1"/>
              </a:solidFill>
            </a:endParaRPr>
          </a:p>
        </p:txBody>
      </p:sp>
      <p:cxnSp>
        <p:nvCxnSpPr>
          <p:cNvPr id="6" name="Rak pil 5"/>
          <p:cNvCxnSpPr/>
          <p:nvPr/>
        </p:nvCxnSpPr>
        <p:spPr>
          <a:xfrm>
            <a:off x="1487488" y="3717032"/>
            <a:ext cx="3744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278" y="1977498"/>
            <a:ext cx="4867325" cy="281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Rak pil 15"/>
          <p:cNvCxnSpPr/>
          <p:nvPr/>
        </p:nvCxnSpPr>
        <p:spPr>
          <a:xfrm flipH="1">
            <a:off x="7176120" y="3861048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 16"/>
          <p:cNvSpPr/>
          <p:nvPr/>
        </p:nvSpPr>
        <p:spPr>
          <a:xfrm>
            <a:off x="4655840" y="5661248"/>
            <a:ext cx="3312368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Arbetsgrupper/</a:t>
            </a:r>
          </a:p>
          <a:p>
            <a:pPr algn="ctr"/>
            <a:r>
              <a:rPr lang="sv-SE" dirty="0" smtClean="0">
                <a:solidFill>
                  <a:schemeClr val="tx1"/>
                </a:solidFill>
              </a:rPr>
              <a:t>Aktiviteter-projekt</a:t>
            </a:r>
            <a:endParaRPr lang="sv-SE" dirty="0">
              <a:solidFill>
                <a:schemeClr val="tx1"/>
              </a:solidFill>
            </a:endParaRPr>
          </a:p>
        </p:txBody>
      </p:sp>
      <p:cxnSp>
        <p:nvCxnSpPr>
          <p:cNvPr id="19" name="Rak pil 18"/>
          <p:cNvCxnSpPr/>
          <p:nvPr/>
        </p:nvCxnSpPr>
        <p:spPr>
          <a:xfrm>
            <a:off x="2783632" y="6237312"/>
            <a:ext cx="23042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pil 20"/>
          <p:cNvCxnSpPr/>
          <p:nvPr/>
        </p:nvCxnSpPr>
        <p:spPr>
          <a:xfrm flipH="1">
            <a:off x="5375920" y="5301208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pil 22"/>
          <p:cNvCxnSpPr/>
          <p:nvPr/>
        </p:nvCxnSpPr>
        <p:spPr>
          <a:xfrm>
            <a:off x="6204012" y="5229200"/>
            <a:ext cx="0" cy="565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k pil 24"/>
          <p:cNvCxnSpPr/>
          <p:nvPr/>
        </p:nvCxnSpPr>
        <p:spPr>
          <a:xfrm>
            <a:off x="6888088" y="5301208"/>
            <a:ext cx="3600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45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gion Gävleborg">
  <a:themeElements>
    <a:clrScheme name="Region Gävleborg">
      <a:dk1>
        <a:sysClr val="windowText" lastClr="000000"/>
      </a:dk1>
      <a:lt1>
        <a:sysClr val="window" lastClr="FFFFFF"/>
      </a:lt1>
      <a:dk2>
        <a:srgbClr val="292929"/>
      </a:dk2>
      <a:lt2>
        <a:srgbClr val="B2B2B2"/>
      </a:lt2>
      <a:accent1>
        <a:srgbClr val="50B848"/>
      </a:accent1>
      <a:accent2>
        <a:srgbClr val="0097CF"/>
      </a:accent2>
      <a:accent3>
        <a:srgbClr val="EE3780"/>
      </a:accent3>
      <a:accent4>
        <a:srgbClr val="FAA634"/>
      </a:accent4>
      <a:accent5>
        <a:srgbClr val="A8CD82"/>
      </a:accent5>
      <a:accent6>
        <a:srgbClr val="5DB8DE"/>
      </a:accent6>
      <a:hlink>
        <a:srgbClr val="0070C0"/>
      </a:hlink>
      <a:folHlink>
        <a:srgbClr val="2796C4"/>
      </a:folHlink>
    </a:clrScheme>
    <a:fontScheme name="Region Gävlebor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FD4AE64-693B-4962-8522-DA6951A7EDA6}" vid="{CFEF34EF-E910-4C88-924A-AD67BB97869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presentation_liggande</Template>
  <TotalTime>124</TotalTime>
  <Words>149</Words>
  <Application>Microsoft Office PowerPoint</Application>
  <PresentationFormat>Bredbild</PresentationFormat>
  <Paragraphs>48</Paragraphs>
  <Slides>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8" baseType="lpstr">
      <vt:lpstr>Arial</vt:lpstr>
      <vt:lpstr>Calibri</vt:lpstr>
      <vt:lpstr>Region Gävleborg</vt:lpstr>
      <vt:lpstr>Organisation hälsofrämjande arbete Region Gävleborg</vt:lpstr>
      <vt:lpstr>PowerPoint-presentation</vt:lpstr>
      <vt:lpstr>Hälsofrämjande organisation</vt:lpstr>
      <vt:lpstr>Hälso -och sjukvårdsorganisation</vt:lpstr>
      <vt:lpstr>Styrning och ledning </vt:lpstr>
    </vt:vector>
  </TitlesOfParts>
  <Company>Region Gävleborg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 hälsofrämjande arbete Region Gävleborg</dc:title>
  <dc:creator>Höghielm Hanna - HBH - Folkhälsa och hållbarhet</dc:creator>
  <cp:lastModifiedBy>Höghielm Hanna - HBH - Folkhälsa och hållbarhet</cp:lastModifiedBy>
  <cp:revision>4</cp:revision>
  <dcterms:created xsi:type="dcterms:W3CDTF">2020-02-25T07:31:16Z</dcterms:created>
  <dcterms:modified xsi:type="dcterms:W3CDTF">2020-02-25T09:35:40Z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