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0" r:id="rId5"/>
    <p:sldId id="11573" r:id="rId6"/>
    <p:sldId id="11538" r:id="rId7"/>
    <p:sldId id="11555" r:id="rId8"/>
    <p:sldId id="277" r:id="rId9"/>
    <p:sldId id="287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2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10B4D1-F06C-ECF9-977F-BC490B794978}" v="6" dt="2023-06-21T07:52:16.2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319" autoAdjust="0"/>
    <p:restoredTop sz="91657" autoAdjust="0"/>
  </p:normalViewPr>
  <p:slideViewPr>
    <p:cSldViewPr snapToGrid="0">
      <p:cViewPr varScale="1">
        <p:scale>
          <a:sx n="103" d="100"/>
          <a:sy n="103" d="100"/>
        </p:scale>
        <p:origin x="11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58C2A180-A752-D3C9-43B6-F1F249964B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DC7496F-245C-9E38-B70F-C598B2F3AC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2F486-C652-482E-9CD2-9A03CB83CAA3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6A92442-C0C8-E117-B46C-392C83AEDA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DFBFFED-2195-595F-8ABE-D5E470F782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75045-2711-4CDC-B8D9-6CC221412D7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7766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63068-4E6D-4784-B3DF-6286FBEA2F9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257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B63068-4E6D-4784-B3DF-6286FBEA2F9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130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B63068-4E6D-4784-B3DF-6286FBEA2F9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2513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Fyra fokusområden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B63068-4E6D-4784-B3DF-6286FBEA2F9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8599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B63068-4E6D-4784-B3DF-6286FBEA2F9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323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Gemensamt finansierade sjukvårdsregionala verksamheter.</a:t>
            </a:r>
            <a:br>
              <a:rPr lang="sv-SE" dirty="0"/>
            </a:br>
            <a:r>
              <a:rPr lang="sv-SE" dirty="0"/>
              <a:t>Presenteras mer ingående på kommande möten.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B63068-4E6D-4784-B3DF-6286FBEA2F9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9185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Skärmklipp ny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B63068-4E6D-4784-B3DF-6286FBEA2F9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940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9062D111-7079-944C-8ACF-5B4BF452D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9297706-B7D5-264F-8E08-652943D6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977C2C-5775-414E-B077-8DC80BDD0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4209798-DC02-9749-826A-9FBBD059D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4C23A6A8-D902-4914-4896-40E672C0EF5A}"/>
              </a:ext>
            </a:extLst>
          </p:cNvPr>
          <p:cNvSpPr>
            <a:spLocks noGrp="1"/>
          </p:cNvSpPr>
          <p:nvPr>
            <p:ph type="ctrTitle" idx="4294967295" hasCustomPrompt="1"/>
          </p:nvPr>
        </p:nvSpPr>
        <p:spPr>
          <a:xfrm>
            <a:off x="1410440" y="1990213"/>
            <a:ext cx="9371120" cy="1483119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sv-SE">
                <a:latin typeface="Arial"/>
                <a:cs typeface="Arial"/>
              </a:rPr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94390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EC4D16-8305-9C47-8D5A-160C0E95E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833454-A6DA-A04D-89E6-23632B549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EF6645F-F05A-D34F-867C-AE0E1F951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AC6750D-864D-F447-910D-39D41227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6D38EC-0663-B24B-8093-C058A80FF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71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31A203-4159-C74F-8A2A-755CC955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FEB3CB0-B9EA-864B-A136-D46428F68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7C26A90-7162-954A-95A9-E8DC614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BC5343-D56E-5044-8EFF-A174402F7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AB292F-C443-A048-8FAB-6854E64C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294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44DA03-4407-0B48-8F79-EB8F2C22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8A325C-39F8-E146-8A48-F342FB7CF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3081617-0AEC-5140-BB0C-091F24609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259A82-6A1B-B947-AD1B-1FF859485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FE26DC7-DE77-654F-8142-E3720EB5F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F8DFF78-13A2-914F-A98A-03B5AAA84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0800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63C324-7447-A84D-B454-8794934DD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5B4C2CA-693E-A746-B43A-0276F9D1D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59E6C21-D2A9-3F4A-8E48-39D25B3F7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DEE8C14-8936-E74A-86D1-E4F892ECAB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7332E04-7DF0-614F-8790-C3491B74B3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6B7D520-AA1F-5046-A9F9-AB310C770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99643B8-8B62-6C47-8DE8-9833EA302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BE53A7C-D78B-2D41-913A-01D09C8E7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59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021B88-64E9-0F4A-B92F-C5FAE69E1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6FBCB67-64C8-D34A-95DE-E295B36E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29CEC47-8706-ED4B-9CFE-539AC5C6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A876BD3-F17F-D84E-9E26-506D2394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302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F7E2123-8EA6-4B42-9309-CF47B17D5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04C2003-9387-BE4D-8474-5E2B0ECCF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9C9F62A-3188-2F4C-87EB-2C69795B7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96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D3F26C-2DCB-0240-A0CB-28B18AFB7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3F9E87-FCFA-C14A-A77F-C8BC2DDFF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A377097-8661-9049-9165-A8075E6C0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0506BA-D4C4-B546-87D4-15C62C096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AD014FB-AFAA-0C4F-9742-8C7FE44F6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3D799FC-D2B5-644E-A3A8-E5F2D0842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214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166082-F53B-464B-8113-7C8F3D04C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89C7211-9B9F-0D49-A04E-909A175E9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494CB87-8846-6F46-A664-695D2CE57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5AEC49A-03E5-DF47-B445-0FE4864C7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396F029-316B-3849-96AB-DB3D3AC6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85A83B2-9325-7C48-B399-6ED3025D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9125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B88723-499F-5443-9A69-FDB9158E1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D3EF8E3-6F55-7F46-B6F5-A8CC1E3C0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B746626-32BE-B241-AF6F-0239ABE68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5E76BB-D246-4142-B1C5-1DE0B3612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85C2297-53D6-784A-8E7C-10B346EA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0018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3BA8B8B-9FBA-3045-9FCC-1341CC7369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2B36C3D-F170-774E-85F4-359854F2E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643DB9-81F4-7E46-88B6-8BCED040D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5811851-16C3-2448-ACDE-F25ECA795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E095A24-9A30-A243-8D97-74E9EB400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/>
          <a:lstStyle/>
          <a:p>
            <a:fld id="{90D01B7E-E37B-4A47-93B5-C73BC5E717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621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82B858D-7E60-BB41-927D-8713825AC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9637D9E-F28D-CF48-ABC6-700A1F9D0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DC9949-5E39-3B44-AC52-9266298F4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81BDC-8216-3C4F-8E99-19DCC8FF5470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7A4E90-A028-4044-A618-7F7D86AD8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806FB8-47E6-38E0-8503-9ECF9AE1BF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181" y="6041307"/>
            <a:ext cx="2184775" cy="59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11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50" indent="-228584" algn="l" defTabSz="914332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14" indent="-228584" algn="l" defTabSz="914332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jukv&#229;rdsregionmellan.se/" TargetMode="External"/><Relationship Id="rId4" Type="http://schemas.openxmlformats.org/officeDocument/2006/relationships/hyperlink" Target="http://www.sjukv&#229;rds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A0B9B2F5-7387-859B-02FD-BA5E6C092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1" y="354011"/>
            <a:ext cx="2303365" cy="5420420"/>
          </a:xfrm>
          <a:prstGeom prst="rect">
            <a:avLst/>
          </a:prstGeo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F9ED7753-57CA-9003-7D28-9690B93A3D3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430246" y="2322662"/>
            <a:ext cx="7143161" cy="1483119"/>
          </a:xfrm>
        </p:spPr>
        <p:txBody>
          <a:bodyPr>
            <a:noAutofit/>
          </a:bodyPr>
          <a:lstStyle/>
          <a:p>
            <a:r>
              <a:rPr lang="sv-SE" dirty="0">
                <a:latin typeface="Arial"/>
                <a:cs typeface="Arial"/>
              </a:rPr>
              <a:t>Organisation för samverkan i Sjukvårdsregion Mellansverige</a:t>
            </a: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533FDD5-E9F8-08D2-BA09-77DB802B4A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2" r="1772" b="8940"/>
          <a:stretch/>
        </p:blipFill>
        <p:spPr>
          <a:xfrm>
            <a:off x="108011" y="5913657"/>
            <a:ext cx="11975977" cy="94434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A4E8748-D860-89C3-5151-0018B6E63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018" y="354011"/>
            <a:ext cx="2184775" cy="59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941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A036A448-10F2-6878-BCE7-0948E40A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sv-SE"/>
              <a:t>Så organiseras samverkan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AA620900-4032-5AAA-83B7-2BF475B84CE2}"/>
              </a:ext>
            </a:extLst>
          </p:cNvPr>
          <p:cNvGrpSpPr/>
          <p:nvPr/>
        </p:nvGrpSpPr>
        <p:grpSpPr>
          <a:xfrm>
            <a:off x="838200" y="1961850"/>
            <a:ext cx="10644978" cy="3417775"/>
            <a:chOff x="811169" y="1664456"/>
            <a:chExt cx="10644978" cy="3417775"/>
          </a:xfrm>
        </p:grpSpPr>
        <p:cxnSp>
          <p:nvCxnSpPr>
            <p:cNvPr id="5" name="Rak koppling 4">
              <a:extLst>
                <a:ext uri="{FF2B5EF4-FFF2-40B4-BE49-F238E27FC236}">
                  <a16:creationId xmlns:a16="http://schemas.microsoft.com/office/drawing/2014/main" id="{3C416339-2A47-7F94-7F37-D9DAC45952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6564" y="2778494"/>
              <a:ext cx="345676" cy="3857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koppling 5">
              <a:extLst>
                <a:ext uri="{FF2B5EF4-FFF2-40B4-BE49-F238E27FC236}">
                  <a16:creationId xmlns:a16="http://schemas.microsoft.com/office/drawing/2014/main" id="{CC56E95C-8463-6B1A-E203-30AFEABD74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6564" y="3565902"/>
              <a:ext cx="290360" cy="7214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EA05698B-A325-5E45-7BFC-FDABCF038A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1323" y="3178176"/>
              <a:ext cx="767804" cy="1084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ak koppling 8">
              <a:extLst>
                <a:ext uri="{FF2B5EF4-FFF2-40B4-BE49-F238E27FC236}">
                  <a16:creationId xmlns:a16="http://schemas.microsoft.com/office/drawing/2014/main" id="{8BBEF81C-FDA3-BE0B-B83D-3C875EDB1ABB}"/>
                </a:ext>
              </a:extLst>
            </p:cNvPr>
            <p:cNvCxnSpPr>
              <a:cxnSpLocks/>
            </p:cNvCxnSpPr>
            <p:nvPr/>
          </p:nvCxnSpPr>
          <p:spPr>
            <a:xfrm>
              <a:off x="5101977" y="2253882"/>
              <a:ext cx="0" cy="1265194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k koppling 10">
              <a:extLst>
                <a:ext uri="{FF2B5EF4-FFF2-40B4-BE49-F238E27FC236}">
                  <a16:creationId xmlns:a16="http://schemas.microsoft.com/office/drawing/2014/main" id="{A5EB3BBD-3D43-045E-69E1-9A48FB5612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7477" y="2774484"/>
              <a:ext cx="0" cy="799467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ak koppling 34">
              <a:extLst>
                <a:ext uri="{FF2B5EF4-FFF2-40B4-BE49-F238E27FC236}">
                  <a16:creationId xmlns:a16="http://schemas.microsoft.com/office/drawing/2014/main" id="{573FD3FD-6F02-9387-2A52-8E2D3B5AC69F}"/>
                </a:ext>
              </a:extLst>
            </p:cNvPr>
            <p:cNvCxnSpPr>
              <a:cxnSpLocks/>
            </p:cNvCxnSpPr>
            <p:nvPr/>
          </p:nvCxnSpPr>
          <p:spPr>
            <a:xfrm>
              <a:off x="6432379" y="1992777"/>
              <a:ext cx="680025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ruta 35">
              <a:extLst>
                <a:ext uri="{FF2B5EF4-FFF2-40B4-BE49-F238E27FC236}">
                  <a16:creationId xmlns:a16="http://schemas.microsoft.com/office/drawing/2014/main" id="{688F3D29-A2A9-727E-780C-C318929FAC94}"/>
                </a:ext>
              </a:extLst>
            </p:cNvPr>
            <p:cNvSpPr txBox="1"/>
            <p:nvPr/>
          </p:nvSpPr>
          <p:spPr>
            <a:xfrm>
              <a:off x="3753883" y="1664456"/>
              <a:ext cx="2696188" cy="615553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Samverkansnämnden </a:t>
              </a:r>
            </a:p>
            <a:p>
              <a:pPr lvl="0"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21 ledamöter</a:t>
              </a:r>
            </a:p>
          </p:txBody>
        </p:sp>
        <p:sp>
          <p:nvSpPr>
            <p:cNvPr id="37" name="textruta 36">
              <a:extLst>
                <a:ext uri="{FF2B5EF4-FFF2-40B4-BE49-F238E27FC236}">
                  <a16:creationId xmlns:a16="http://schemas.microsoft.com/office/drawing/2014/main" id="{72BC7DBA-094B-EE92-FADF-E2DD71977F43}"/>
                </a:ext>
              </a:extLst>
            </p:cNvPr>
            <p:cNvSpPr txBox="1"/>
            <p:nvPr/>
          </p:nvSpPr>
          <p:spPr>
            <a:xfrm>
              <a:off x="811441" y="2993287"/>
              <a:ext cx="2077699" cy="369332"/>
            </a:xfrm>
            <a:prstGeom prst="rect">
              <a:avLst/>
            </a:prstGeom>
            <a:solidFill>
              <a:srgbClr val="5F2987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sv-SE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Kansli</a:t>
              </a:r>
            </a:p>
          </p:txBody>
        </p:sp>
        <p:sp>
          <p:nvSpPr>
            <p:cNvPr id="38" name="textruta 37">
              <a:extLst>
                <a:ext uri="{FF2B5EF4-FFF2-40B4-BE49-F238E27FC236}">
                  <a16:creationId xmlns:a16="http://schemas.microsoft.com/office/drawing/2014/main" id="{A8596E00-E720-52DF-54AE-6282186B56CC}"/>
                </a:ext>
              </a:extLst>
            </p:cNvPr>
            <p:cNvSpPr txBox="1"/>
            <p:nvPr/>
          </p:nvSpPr>
          <p:spPr>
            <a:xfrm>
              <a:off x="811441" y="4366451"/>
              <a:ext cx="2399215" cy="578689"/>
            </a:xfrm>
            <a:prstGeom prst="rect">
              <a:avLst/>
            </a:prstGeom>
            <a:solidFill>
              <a:srgbClr val="5F298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Verksamhet och utveckling</a:t>
              </a:r>
            </a:p>
          </p:txBody>
        </p:sp>
        <p:sp>
          <p:nvSpPr>
            <p:cNvPr id="39" name="textruta 38">
              <a:extLst>
                <a:ext uri="{FF2B5EF4-FFF2-40B4-BE49-F238E27FC236}">
                  <a16:creationId xmlns:a16="http://schemas.microsoft.com/office/drawing/2014/main" id="{1BB199C5-5245-CA19-D9CC-70A1DF8E53DB}"/>
                </a:ext>
              </a:extLst>
            </p:cNvPr>
            <p:cNvSpPr txBox="1"/>
            <p:nvPr/>
          </p:nvSpPr>
          <p:spPr>
            <a:xfrm>
              <a:off x="3267695" y="4366449"/>
              <a:ext cx="2348251" cy="578691"/>
            </a:xfrm>
            <a:prstGeom prst="rect">
              <a:avLst/>
            </a:prstGeom>
            <a:solidFill>
              <a:srgbClr val="5F298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Kunskapsstyrning</a:t>
              </a:r>
            </a:p>
          </p:txBody>
        </p:sp>
        <p:sp>
          <p:nvSpPr>
            <p:cNvPr id="40" name="textruta 39">
              <a:extLst>
                <a:ext uri="{FF2B5EF4-FFF2-40B4-BE49-F238E27FC236}">
                  <a16:creationId xmlns:a16="http://schemas.microsoft.com/office/drawing/2014/main" id="{0D7F962D-5B5E-5887-C82F-602684899748}"/>
                </a:ext>
              </a:extLst>
            </p:cNvPr>
            <p:cNvSpPr txBox="1"/>
            <p:nvPr/>
          </p:nvSpPr>
          <p:spPr>
            <a:xfrm>
              <a:off x="5666910" y="4368609"/>
              <a:ext cx="2348246" cy="576526"/>
            </a:xfrm>
            <a:prstGeom prst="rect">
              <a:avLst/>
            </a:prstGeom>
            <a:solidFill>
              <a:srgbClr val="5F298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Utbildning &amp; kompetensförsörjning</a:t>
              </a:r>
            </a:p>
          </p:txBody>
        </p:sp>
        <p:sp>
          <p:nvSpPr>
            <p:cNvPr id="41" name="textruta 40">
              <a:extLst>
                <a:ext uri="{FF2B5EF4-FFF2-40B4-BE49-F238E27FC236}">
                  <a16:creationId xmlns:a16="http://schemas.microsoft.com/office/drawing/2014/main" id="{EF931BCC-D630-8725-2024-F82EB626946B}"/>
                </a:ext>
              </a:extLst>
            </p:cNvPr>
            <p:cNvSpPr txBox="1"/>
            <p:nvPr/>
          </p:nvSpPr>
          <p:spPr>
            <a:xfrm>
              <a:off x="8066120" y="4360360"/>
              <a:ext cx="1889094" cy="584775"/>
            </a:xfrm>
            <a:prstGeom prst="rect">
              <a:avLst/>
            </a:prstGeom>
            <a:solidFill>
              <a:srgbClr val="5F298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Digitalisering &amp; e-hälsa</a:t>
              </a:r>
            </a:p>
          </p:txBody>
        </p:sp>
        <p:cxnSp>
          <p:nvCxnSpPr>
            <p:cNvPr id="42" name="Rak koppling 41">
              <a:extLst>
                <a:ext uri="{FF2B5EF4-FFF2-40B4-BE49-F238E27FC236}">
                  <a16:creationId xmlns:a16="http://schemas.microsoft.com/office/drawing/2014/main" id="{8CBBCCEF-284C-9B99-2455-85F15C12645F}"/>
                </a:ext>
              </a:extLst>
            </p:cNvPr>
            <p:cNvCxnSpPr>
              <a:cxnSpLocks/>
            </p:cNvCxnSpPr>
            <p:nvPr/>
          </p:nvCxnSpPr>
          <p:spPr>
            <a:xfrm>
              <a:off x="811441" y="2448661"/>
              <a:ext cx="9138506" cy="0"/>
            </a:xfrm>
            <a:prstGeom prst="line">
              <a:avLst/>
            </a:prstGeom>
            <a:ln w="254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ak koppling 42">
              <a:extLst>
                <a:ext uri="{FF2B5EF4-FFF2-40B4-BE49-F238E27FC236}">
                  <a16:creationId xmlns:a16="http://schemas.microsoft.com/office/drawing/2014/main" id="{6E89854A-8246-1A8C-09EC-39FD98903600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4163129"/>
              <a:ext cx="9138778" cy="0"/>
            </a:xfrm>
            <a:prstGeom prst="line">
              <a:avLst/>
            </a:prstGeom>
            <a:ln w="254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ruta 43">
              <a:extLst>
                <a:ext uri="{FF2B5EF4-FFF2-40B4-BE49-F238E27FC236}">
                  <a16:creationId xmlns:a16="http://schemas.microsoft.com/office/drawing/2014/main" id="{C5A477D7-7950-4811-D69D-2196AF48E663}"/>
                </a:ext>
              </a:extLst>
            </p:cNvPr>
            <p:cNvSpPr txBox="1"/>
            <p:nvPr/>
          </p:nvSpPr>
          <p:spPr>
            <a:xfrm>
              <a:off x="811441" y="1873386"/>
              <a:ext cx="1549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latin typeface="Arial Narrow" panose="020B0606020202030204" pitchFamily="34" charset="0"/>
                  <a:cs typeface="Arial" panose="020B0604020202020204" pitchFamily="34" charset="0"/>
                </a:rPr>
                <a:t>Politisk nivå</a:t>
              </a:r>
            </a:p>
          </p:txBody>
        </p:sp>
        <p:sp>
          <p:nvSpPr>
            <p:cNvPr id="45" name="textruta 44">
              <a:extLst>
                <a:ext uri="{FF2B5EF4-FFF2-40B4-BE49-F238E27FC236}">
                  <a16:creationId xmlns:a16="http://schemas.microsoft.com/office/drawing/2014/main" id="{236C9ECD-7BD0-FAD0-6531-34A49126FAD3}"/>
                </a:ext>
              </a:extLst>
            </p:cNvPr>
            <p:cNvSpPr txBox="1"/>
            <p:nvPr/>
          </p:nvSpPr>
          <p:spPr>
            <a:xfrm>
              <a:off x="811441" y="2535642"/>
              <a:ext cx="23117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latin typeface="Arial Narrow" panose="020B0606020202030204" pitchFamily="34" charset="0"/>
                  <a:cs typeface="Arial" panose="020B0604020202020204" pitchFamily="34" charset="0"/>
                </a:rPr>
                <a:t>Tjänstemannanivå</a:t>
              </a:r>
            </a:p>
          </p:txBody>
        </p:sp>
        <p:sp>
          <p:nvSpPr>
            <p:cNvPr id="46" name="textruta 45">
              <a:extLst>
                <a:ext uri="{FF2B5EF4-FFF2-40B4-BE49-F238E27FC236}">
                  <a16:creationId xmlns:a16="http://schemas.microsoft.com/office/drawing/2014/main" id="{88CD5972-7F8B-DECC-F068-AAD20B39883E}"/>
                </a:ext>
              </a:extLst>
            </p:cNvPr>
            <p:cNvSpPr txBox="1"/>
            <p:nvPr/>
          </p:nvSpPr>
          <p:spPr>
            <a:xfrm>
              <a:off x="7090895" y="1674005"/>
              <a:ext cx="2859052" cy="615553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Arbetsutskott</a:t>
              </a:r>
            </a:p>
            <a:p>
              <a:pPr lvl="0"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7 ledamöter</a:t>
              </a:r>
            </a:p>
          </p:txBody>
        </p:sp>
        <p:sp>
          <p:nvSpPr>
            <p:cNvPr id="47" name="textruta 46">
              <a:extLst>
                <a:ext uri="{FF2B5EF4-FFF2-40B4-BE49-F238E27FC236}">
                  <a16:creationId xmlns:a16="http://schemas.microsoft.com/office/drawing/2014/main" id="{22756297-A0CB-3D08-B207-ABA7A34F784F}"/>
                </a:ext>
              </a:extLst>
            </p:cNvPr>
            <p:cNvSpPr txBox="1"/>
            <p:nvPr/>
          </p:nvSpPr>
          <p:spPr>
            <a:xfrm>
              <a:off x="3753611" y="3512192"/>
              <a:ext cx="2696186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 anchor="ctr">
              <a:spAutoFit/>
            </a:bodyPr>
            <a:lstStyle/>
            <a:p>
              <a:pPr lvl="0" algn="ctr"/>
              <a:r>
                <a:rPr lang="sv-SE" kern="1200" dirty="0">
                  <a:solidFill>
                    <a:prstClr val="white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Ledningsgrupp</a:t>
              </a:r>
            </a:p>
          </p:txBody>
        </p:sp>
        <p:sp>
          <p:nvSpPr>
            <p:cNvPr id="48" name="textruta 47">
              <a:extLst>
                <a:ext uri="{FF2B5EF4-FFF2-40B4-BE49-F238E27FC236}">
                  <a16:creationId xmlns:a16="http://schemas.microsoft.com/office/drawing/2014/main" id="{D4A7E339-3D2D-ED89-4FBF-90B968217F9D}"/>
                </a:ext>
              </a:extLst>
            </p:cNvPr>
            <p:cNvSpPr txBox="1"/>
            <p:nvPr/>
          </p:nvSpPr>
          <p:spPr>
            <a:xfrm>
              <a:off x="7090895" y="2595757"/>
              <a:ext cx="2859324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HR-direktörsgrupp</a:t>
              </a:r>
            </a:p>
          </p:txBody>
        </p:sp>
        <p:sp>
          <p:nvSpPr>
            <p:cNvPr id="49" name="textruta 48">
              <a:extLst>
                <a:ext uri="{FF2B5EF4-FFF2-40B4-BE49-F238E27FC236}">
                  <a16:creationId xmlns:a16="http://schemas.microsoft.com/office/drawing/2014/main" id="{0AA67193-1BAD-72C6-5C27-84EA7ABD45FB}"/>
                </a:ext>
              </a:extLst>
            </p:cNvPr>
            <p:cNvSpPr txBox="1"/>
            <p:nvPr/>
          </p:nvSpPr>
          <p:spPr>
            <a:xfrm>
              <a:off x="7087047" y="2993287"/>
              <a:ext cx="2863444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Ekonomidirektörsgrupp</a:t>
              </a:r>
              <a:endParaRPr lang="sv-SE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0" name="textruta 49">
              <a:extLst>
                <a:ext uri="{FF2B5EF4-FFF2-40B4-BE49-F238E27FC236}">
                  <a16:creationId xmlns:a16="http://schemas.microsoft.com/office/drawing/2014/main" id="{5A845177-E84C-A1F7-C9DB-1E18564F2844}"/>
                </a:ext>
              </a:extLst>
            </p:cNvPr>
            <p:cNvSpPr txBox="1"/>
            <p:nvPr/>
          </p:nvSpPr>
          <p:spPr>
            <a:xfrm>
              <a:off x="7091768" y="3391695"/>
              <a:ext cx="2863445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Kommunikationsdirektörsgrupp</a:t>
              </a:r>
            </a:p>
          </p:txBody>
        </p:sp>
        <p:sp>
          <p:nvSpPr>
            <p:cNvPr id="51" name="textruta 50">
              <a:extLst>
                <a:ext uri="{FF2B5EF4-FFF2-40B4-BE49-F238E27FC236}">
                  <a16:creationId xmlns:a16="http://schemas.microsoft.com/office/drawing/2014/main" id="{56B3D83E-8B38-45B1-CC8C-6D0576B1A25A}"/>
                </a:ext>
              </a:extLst>
            </p:cNvPr>
            <p:cNvSpPr txBox="1"/>
            <p:nvPr/>
          </p:nvSpPr>
          <p:spPr>
            <a:xfrm>
              <a:off x="3753882" y="2982592"/>
              <a:ext cx="2696188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sv-SE" dirty="0">
                  <a:solidFill>
                    <a:schemeClr val="bg1"/>
                  </a:solidFill>
                  <a:latin typeface="Arial Narrow"/>
                  <a:cs typeface="Arial"/>
                </a:rPr>
                <a:t>Regiondirektörsgrupp</a:t>
              </a:r>
              <a:endParaRPr lang="sv-SE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ruta 51">
              <a:extLst>
                <a:ext uri="{FF2B5EF4-FFF2-40B4-BE49-F238E27FC236}">
                  <a16:creationId xmlns:a16="http://schemas.microsoft.com/office/drawing/2014/main" id="{EB9EEC5B-C544-E63F-C644-B3F9D631463A}"/>
                </a:ext>
              </a:extLst>
            </p:cNvPr>
            <p:cNvSpPr txBox="1"/>
            <p:nvPr/>
          </p:nvSpPr>
          <p:spPr>
            <a:xfrm>
              <a:off x="10105791" y="4251234"/>
              <a:ext cx="1350356" cy="83099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rnd">
              <a:solidFill>
                <a:srgbClr val="0070C0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sv-SE" sz="1600" dirty="0">
                  <a:latin typeface="Arial Narrow" panose="020B0606020202030204" pitchFamily="34" charset="0"/>
                </a:rPr>
                <a:t>Gemensamt finansierade verksamheter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1808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A036A448-10F2-6878-BCE7-0948E40A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sv-SE" sz="4000">
                <a:latin typeface="Arial" panose="020B0604020202020204" pitchFamily="34" charset="0"/>
                <a:cs typeface="Arial" panose="020B0604020202020204" pitchFamily="34" charset="0"/>
              </a:rPr>
              <a:t>Organisation – Fyra fokusområden</a:t>
            </a:r>
            <a:endParaRPr lang="sv-SE"/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7B7BCEB9-164D-ECCA-00CA-023709F4318E}"/>
              </a:ext>
            </a:extLst>
          </p:cNvPr>
          <p:cNvGrpSpPr/>
          <p:nvPr/>
        </p:nvGrpSpPr>
        <p:grpSpPr>
          <a:xfrm>
            <a:off x="838200" y="1961850"/>
            <a:ext cx="10644978" cy="3417775"/>
            <a:chOff x="811169" y="1664456"/>
            <a:chExt cx="10644978" cy="3417775"/>
          </a:xfrm>
        </p:grpSpPr>
        <p:cxnSp>
          <p:nvCxnSpPr>
            <p:cNvPr id="10" name="Rak koppling 9">
              <a:extLst>
                <a:ext uri="{FF2B5EF4-FFF2-40B4-BE49-F238E27FC236}">
                  <a16:creationId xmlns:a16="http://schemas.microsoft.com/office/drawing/2014/main" id="{0DEFD294-83C6-45D0-801B-393622729B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6564" y="2778494"/>
              <a:ext cx="345676" cy="3857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ak koppling 11">
              <a:extLst>
                <a:ext uri="{FF2B5EF4-FFF2-40B4-BE49-F238E27FC236}">
                  <a16:creationId xmlns:a16="http://schemas.microsoft.com/office/drawing/2014/main" id="{DC5DD60E-D269-828F-1F43-A1666D52D4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6564" y="3565902"/>
              <a:ext cx="290360" cy="7214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ak koppling 12">
              <a:extLst>
                <a:ext uri="{FF2B5EF4-FFF2-40B4-BE49-F238E27FC236}">
                  <a16:creationId xmlns:a16="http://schemas.microsoft.com/office/drawing/2014/main" id="{0A729DAA-6A8C-AF60-6928-C4FE52A646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1323" y="3178176"/>
              <a:ext cx="767804" cy="1084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ak koppling 13">
              <a:extLst>
                <a:ext uri="{FF2B5EF4-FFF2-40B4-BE49-F238E27FC236}">
                  <a16:creationId xmlns:a16="http://schemas.microsoft.com/office/drawing/2014/main" id="{B402A822-4773-C882-6F26-7CCB486EA9EE}"/>
                </a:ext>
              </a:extLst>
            </p:cNvPr>
            <p:cNvCxnSpPr>
              <a:cxnSpLocks/>
            </p:cNvCxnSpPr>
            <p:nvPr/>
          </p:nvCxnSpPr>
          <p:spPr>
            <a:xfrm>
              <a:off x="5101977" y="2253882"/>
              <a:ext cx="0" cy="1265194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ak koppling 14">
              <a:extLst>
                <a:ext uri="{FF2B5EF4-FFF2-40B4-BE49-F238E27FC236}">
                  <a16:creationId xmlns:a16="http://schemas.microsoft.com/office/drawing/2014/main" id="{98C499CD-D2AE-8B58-F102-F9020AD984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7477" y="2774484"/>
              <a:ext cx="0" cy="799467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koppling 15">
              <a:extLst>
                <a:ext uri="{FF2B5EF4-FFF2-40B4-BE49-F238E27FC236}">
                  <a16:creationId xmlns:a16="http://schemas.microsoft.com/office/drawing/2014/main" id="{558D45F7-780E-FCE1-7700-BB91002EE2F3}"/>
                </a:ext>
              </a:extLst>
            </p:cNvPr>
            <p:cNvCxnSpPr>
              <a:cxnSpLocks/>
            </p:cNvCxnSpPr>
            <p:nvPr/>
          </p:nvCxnSpPr>
          <p:spPr>
            <a:xfrm>
              <a:off x="6432379" y="1992777"/>
              <a:ext cx="680025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ruta 16">
              <a:extLst>
                <a:ext uri="{FF2B5EF4-FFF2-40B4-BE49-F238E27FC236}">
                  <a16:creationId xmlns:a16="http://schemas.microsoft.com/office/drawing/2014/main" id="{D9BDFFAC-CDCA-DFA4-983A-5F0112625775}"/>
                </a:ext>
              </a:extLst>
            </p:cNvPr>
            <p:cNvSpPr txBox="1"/>
            <p:nvPr/>
          </p:nvSpPr>
          <p:spPr>
            <a:xfrm>
              <a:off x="3753883" y="1664456"/>
              <a:ext cx="2696188" cy="615553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Samverkansnämnden </a:t>
              </a:r>
            </a:p>
            <a:p>
              <a:pPr lvl="0"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21 ledamöter</a:t>
              </a:r>
            </a:p>
          </p:txBody>
        </p:sp>
        <p:sp>
          <p:nvSpPr>
            <p:cNvPr id="18" name="textruta 17">
              <a:extLst>
                <a:ext uri="{FF2B5EF4-FFF2-40B4-BE49-F238E27FC236}">
                  <a16:creationId xmlns:a16="http://schemas.microsoft.com/office/drawing/2014/main" id="{AD58F4C4-EC0A-ED68-944F-4B1771CFDBA8}"/>
                </a:ext>
              </a:extLst>
            </p:cNvPr>
            <p:cNvSpPr txBox="1"/>
            <p:nvPr/>
          </p:nvSpPr>
          <p:spPr>
            <a:xfrm>
              <a:off x="811441" y="2993287"/>
              <a:ext cx="2077699" cy="369332"/>
            </a:xfrm>
            <a:prstGeom prst="rect">
              <a:avLst/>
            </a:prstGeom>
            <a:solidFill>
              <a:srgbClr val="5F2987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sv-SE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Kansli</a:t>
              </a:r>
            </a:p>
          </p:txBody>
        </p:sp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B536AEA1-BF3C-DC40-AAA4-CF375F44CD34}"/>
                </a:ext>
              </a:extLst>
            </p:cNvPr>
            <p:cNvSpPr txBox="1"/>
            <p:nvPr/>
          </p:nvSpPr>
          <p:spPr>
            <a:xfrm>
              <a:off x="811441" y="4366451"/>
              <a:ext cx="2399215" cy="578689"/>
            </a:xfrm>
            <a:prstGeom prst="rect">
              <a:avLst/>
            </a:prstGeom>
            <a:solidFill>
              <a:srgbClr val="5F298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Verksamhet och utveckling</a:t>
              </a:r>
            </a:p>
          </p:txBody>
        </p:sp>
        <p:sp>
          <p:nvSpPr>
            <p:cNvPr id="20" name="textruta 19">
              <a:extLst>
                <a:ext uri="{FF2B5EF4-FFF2-40B4-BE49-F238E27FC236}">
                  <a16:creationId xmlns:a16="http://schemas.microsoft.com/office/drawing/2014/main" id="{6E97889A-D737-BC02-CD51-8965CB631566}"/>
                </a:ext>
              </a:extLst>
            </p:cNvPr>
            <p:cNvSpPr txBox="1"/>
            <p:nvPr/>
          </p:nvSpPr>
          <p:spPr>
            <a:xfrm>
              <a:off x="3267695" y="4366449"/>
              <a:ext cx="2348251" cy="578691"/>
            </a:xfrm>
            <a:prstGeom prst="rect">
              <a:avLst/>
            </a:prstGeom>
            <a:solidFill>
              <a:srgbClr val="5F298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Kunskapsstyrning</a:t>
              </a:r>
            </a:p>
          </p:txBody>
        </p:sp>
        <p:sp>
          <p:nvSpPr>
            <p:cNvPr id="21" name="textruta 20">
              <a:extLst>
                <a:ext uri="{FF2B5EF4-FFF2-40B4-BE49-F238E27FC236}">
                  <a16:creationId xmlns:a16="http://schemas.microsoft.com/office/drawing/2014/main" id="{80A2A42B-E272-2E0F-3BBB-8D6B675B939A}"/>
                </a:ext>
              </a:extLst>
            </p:cNvPr>
            <p:cNvSpPr txBox="1"/>
            <p:nvPr/>
          </p:nvSpPr>
          <p:spPr>
            <a:xfrm>
              <a:off x="5666910" y="4368609"/>
              <a:ext cx="2348246" cy="576526"/>
            </a:xfrm>
            <a:prstGeom prst="rect">
              <a:avLst/>
            </a:prstGeom>
            <a:solidFill>
              <a:srgbClr val="5F298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Utbildning &amp; kompetensförsörjning</a:t>
              </a:r>
            </a:p>
          </p:txBody>
        </p:sp>
        <p:sp>
          <p:nvSpPr>
            <p:cNvPr id="22" name="textruta 21">
              <a:extLst>
                <a:ext uri="{FF2B5EF4-FFF2-40B4-BE49-F238E27FC236}">
                  <a16:creationId xmlns:a16="http://schemas.microsoft.com/office/drawing/2014/main" id="{EBA41A96-FA7F-B075-B48D-61CE3A9928A3}"/>
                </a:ext>
              </a:extLst>
            </p:cNvPr>
            <p:cNvSpPr txBox="1"/>
            <p:nvPr/>
          </p:nvSpPr>
          <p:spPr>
            <a:xfrm>
              <a:off x="8066120" y="4360360"/>
              <a:ext cx="1889094" cy="584775"/>
            </a:xfrm>
            <a:prstGeom prst="rect">
              <a:avLst/>
            </a:prstGeom>
            <a:solidFill>
              <a:srgbClr val="5F298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Digitalisering &amp; e-hälsa</a:t>
              </a:r>
            </a:p>
          </p:txBody>
        </p:sp>
        <p:cxnSp>
          <p:nvCxnSpPr>
            <p:cNvPr id="23" name="Rak koppling 22">
              <a:extLst>
                <a:ext uri="{FF2B5EF4-FFF2-40B4-BE49-F238E27FC236}">
                  <a16:creationId xmlns:a16="http://schemas.microsoft.com/office/drawing/2014/main" id="{0DE5D91D-75D0-37F5-F363-47AEB90E7D6C}"/>
                </a:ext>
              </a:extLst>
            </p:cNvPr>
            <p:cNvCxnSpPr>
              <a:cxnSpLocks/>
            </p:cNvCxnSpPr>
            <p:nvPr/>
          </p:nvCxnSpPr>
          <p:spPr>
            <a:xfrm>
              <a:off x="811441" y="2448661"/>
              <a:ext cx="9138506" cy="0"/>
            </a:xfrm>
            <a:prstGeom prst="line">
              <a:avLst/>
            </a:prstGeom>
            <a:ln w="254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ak koppling 23">
              <a:extLst>
                <a:ext uri="{FF2B5EF4-FFF2-40B4-BE49-F238E27FC236}">
                  <a16:creationId xmlns:a16="http://schemas.microsoft.com/office/drawing/2014/main" id="{41B3649F-FB94-B394-BA57-CA88C0E2ABDA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4163129"/>
              <a:ext cx="9138778" cy="0"/>
            </a:xfrm>
            <a:prstGeom prst="line">
              <a:avLst/>
            </a:prstGeom>
            <a:ln w="254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ruta 24">
              <a:extLst>
                <a:ext uri="{FF2B5EF4-FFF2-40B4-BE49-F238E27FC236}">
                  <a16:creationId xmlns:a16="http://schemas.microsoft.com/office/drawing/2014/main" id="{F44C432B-BAAC-FA78-3CA9-87F3A8D3A34F}"/>
                </a:ext>
              </a:extLst>
            </p:cNvPr>
            <p:cNvSpPr txBox="1"/>
            <p:nvPr/>
          </p:nvSpPr>
          <p:spPr>
            <a:xfrm>
              <a:off x="811441" y="1873386"/>
              <a:ext cx="1549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latin typeface="Arial Narrow" panose="020B0606020202030204" pitchFamily="34" charset="0"/>
                  <a:cs typeface="Arial" panose="020B0604020202020204" pitchFamily="34" charset="0"/>
                </a:rPr>
                <a:t>Politisk nivå</a:t>
              </a:r>
            </a:p>
          </p:txBody>
        </p:sp>
        <p:sp>
          <p:nvSpPr>
            <p:cNvPr id="26" name="textruta 25">
              <a:extLst>
                <a:ext uri="{FF2B5EF4-FFF2-40B4-BE49-F238E27FC236}">
                  <a16:creationId xmlns:a16="http://schemas.microsoft.com/office/drawing/2014/main" id="{FF1B063A-20D5-B2D2-F1C8-6F78C6FC2CBA}"/>
                </a:ext>
              </a:extLst>
            </p:cNvPr>
            <p:cNvSpPr txBox="1"/>
            <p:nvPr/>
          </p:nvSpPr>
          <p:spPr>
            <a:xfrm>
              <a:off x="811441" y="2535642"/>
              <a:ext cx="23117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latin typeface="Arial Narrow" panose="020B0606020202030204" pitchFamily="34" charset="0"/>
                  <a:cs typeface="Arial" panose="020B0604020202020204" pitchFamily="34" charset="0"/>
                </a:rPr>
                <a:t>Tjänstemannanivå</a:t>
              </a:r>
            </a:p>
          </p:txBody>
        </p:sp>
        <p:sp>
          <p:nvSpPr>
            <p:cNvPr id="27" name="textruta 26">
              <a:extLst>
                <a:ext uri="{FF2B5EF4-FFF2-40B4-BE49-F238E27FC236}">
                  <a16:creationId xmlns:a16="http://schemas.microsoft.com/office/drawing/2014/main" id="{DE3CA6C8-45A0-B799-281B-CF97E01156CF}"/>
                </a:ext>
              </a:extLst>
            </p:cNvPr>
            <p:cNvSpPr txBox="1"/>
            <p:nvPr/>
          </p:nvSpPr>
          <p:spPr>
            <a:xfrm>
              <a:off x="7090895" y="1674005"/>
              <a:ext cx="2859052" cy="615553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Arbetsutskott</a:t>
              </a:r>
            </a:p>
            <a:p>
              <a:pPr lvl="0"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7 ledamöter</a:t>
              </a:r>
            </a:p>
          </p:txBody>
        </p:sp>
        <p:sp>
          <p:nvSpPr>
            <p:cNvPr id="28" name="textruta 27">
              <a:extLst>
                <a:ext uri="{FF2B5EF4-FFF2-40B4-BE49-F238E27FC236}">
                  <a16:creationId xmlns:a16="http://schemas.microsoft.com/office/drawing/2014/main" id="{A4CDDB66-5B59-14B7-012A-249D5D65A3CD}"/>
                </a:ext>
              </a:extLst>
            </p:cNvPr>
            <p:cNvSpPr txBox="1"/>
            <p:nvPr/>
          </p:nvSpPr>
          <p:spPr>
            <a:xfrm>
              <a:off x="3753611" y="3512192"/>
              <a:ext cx="2696186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 anchor="ctr">
              <a:spAutoFit/>
            </a:bodyPr>
            <a:lstStyle/>
            <a:p>
              <a:pPr lvl="0" algn="ctr"/>
              <a:r>
                <a:rPr lang="sv-SE" kern="1200" dirty="0">
                  <a:solidFill>
                    <a:prstClr val="white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Ledningsgrupp</a:t>
              </a:r>
            </a:p>
          </p:txBody>
        </p:sp>
        <p:sp>
          <p:nvSpPr>
            <p:cNvPr id="29" name="textruta 28">
              <a:extLst>
                <a:ext uri="{FF2B5EF4-FFF2-40B4-BE49-F238E27FC236}">
                  <a16:creationId xmlns:a16="http://schemas.microsoft.com/office/drawing/2014/main" id="{25A22615-04B9-869C-59C7-1BA2AA691BF3}"/>
                </a:ext>
              </a:extLst>
            </p:cNvPr>
            <p:cNvSpPr txBox="1"/>
            <p:nvPr/>
          </p:nvSpPr>
          <p:spPr>
            <a:xfrm>
              <a:off x="7090895" y="2595757"/>
              <a:ext cx="2859324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HR-direktörsgrupp</a:t>
              </a:r>
            </a:p>
          </p:txBody>
        </p:sp>
        <p:sp>
          <p:nvSpPr>
            <p:cNvPr id="30" name="textruta 29">
              <a:extLst>
                <a:ext uri="{FF2B5EF4-FFF2-40B4-BE49-F238E27FC236}">
                  <a16:creationId xmlns:a16="http://schemas.microsoft.com/office/drawing/2014/main" id="{82303D22-3A6B-BAC9-5015-DBA8E6780AD9}"/>
                </a:ext>
              </a:extLst>
            </p:cNvPr>
            <p:cNvSpPr txBox="1"/>
            <p:nvPr/>
          </p:nvSpPr>
          <p:spPr>
            <a:xfrm>
              <a:off x="7087047" y="2993287"/>
              <a:ext cx="2863444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Ekonomidirektörsgrupp</a:t>
              </a:r>
              <a:endParaRPr lang="sv-SE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1" name="textruta 30">
              <a:extLst>
                <a:ext uri="{FF2B5EF4-FFF2-40B4-BE49-F238E27FC236}">
                  <a16:creationId xmlns:a16="http://schemas.microsoft.com/office/drawing/2014/main" id="{3D865A69-7637-5854-4F34-BCA58C144776}"/>
                </a:ext>
              </a:extLst>
            </p:cNvPr>
            <p:cNvSpPr txBox="1"/>
            <p:nvPr/>
          </p:nvSpPr>
          <p:spPr>
            <a:xfrm>
              <a:off x="7091768" y="3391695"/>
              <a:ext cx="2863445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Kommunikationsdirektörsgrupp</a:t>
              </a:r>
            </a:p>
          </p:txBody>
        </p:sp>
        <p:sp>
          <p:nvSpPr>
            <p:cNvPr id="32" name="textruta 31">
              <a:extLst>
                <a:ext uri="{FF2B5EF4-FFF2-40B4-BE49-F238E27FC236}">
                  <a16:creationId xmlns:a16="http://schemas.microsoft.com/office/drawing/2014/main" id="{6E9C7E5F-281B-2BF9-677A-6517D811E14A}"/>
                </a:ext>
              </a:extLst>
            </p:cNvPr>
            <p:cNvSpPr txBox="1"/>
            <p:nvPr/>
          </p:nvSpPr>
          <p:spPr>
            <a:xfrm>
              <a:off x="3753882" y="2982592"/>
              <a:ext cx="2696188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sv-SE" dirty="0">
                  <a:solidFill>
                    <a:schemeClr val="bg1"/>
                  </a:solidFill>
                  <a:latin typeface="Arial Narrow"/>
                  <a:cs typeface="Arial"/>
                </a:rPr>
                <a:t>Regiondirektörsgrupp</a:t>
              </a:r>
              <a:endParaRPr lang="sv-SE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ruta 32">
              <a:extLst>
                <a:ext uri="{FF2B5EF4-FFF2-40B4-BE49-F238E27FC236}">
                  <a16:creationId xmlns:a16="http://schemas.microsoft.com/office/drawing/2014/main" id="{0E3CB0C4-5F86-38A5-F25E-3A91ABEC0038}"/>
                </a:ext>
              </a:extLst>
            </p:cNvPr>
            <p:cNvSpPr txBox="1"/>
            <p:nvPr/>
          </p:nvSpPr>
          <p:spPr>
            <a:xfrm>
              <a:off x="10105791" y="4251234"/>
              <a:ext cx="1350356" cy="83099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rnd">
              <a:solidFill>
                <a:srgbClr val="0070C0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sv-SE" sz="1600" dirty="0">
                  <a:latin typeface="Arial Narrow" panose="020B0606020202030204" pitchFamily="34" charset="0"/>
                </a:rPr>
                <a:t>Gemensamt finansierade verksamheter</a:t>
              </a:r>
            </a:p>
          </p:txBody>
        </p:sp>
      </p:grpSp>
      <p:sp>
        <p:nvSpPr>
          <p:cNvPr id="3" name="Pil: höger 2">
            <a:extLst>
              <a:ext uri="{FF2B5EF4-FFF2-40B4-BE49-F238E27FC236}">
                <a16:creationId xmlns:a16="http://schemas.microsoft.com/office/drawing/2014/main" id="{E781730A-7930-CD72-30F5-8D5981491C71}"/>
              </a:ext>
            </a:extLst>
          </p:cNvPr>
          <p:cNvSpPr/>
          <p:nvPr/>
        </p:nvSpPr>
        <p:spPr>
          <a:xfrm rot="1194612">
            <a:off x="307477" y="3983254"/>
            <a:ext cx="1061445" cy="484632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3266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D4D104-BCE5-F4EC-46D6-8B26EF15A0DC}"/>
              </a:ext>
            </a:extLst>
          </p:cNvPr>
          <p:cNvSpPr txBox="1">
            <a:spLocks/>
          </p:cNvSpPr>
          <p:nvPr/>
        </p:nvSpPr>
        <p:spPr>
          <a:xfrm>
            <a:off x="838200" y="336824"/>
            <a:ext cx="10515600" cy="878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v-SE" sz="3000" dirty="0"/>
              <a:t>Organisation och samverkansområden</a:t>
            </a:r>
          </a:p>
        </p:txBody>
      </p:sp>
      <p:grpSp>
        <p:nvGrpSpPr>
          <p:cNvPr id="58" name="Grupp 57">
            <a:extLst>
              <a:ext uri="{FF2B5EF4-FFF2-40B4-BE49-F238E27FC236}">
                <a16:creationId xmlns:a16="http://schemas.microsoft.com/office/drawing/2014/main" id="{D8BCE906-7A24-DCFF-28C2-00B878345A10}"/>
              </a:ext>
            </a:extLst>
          </p:cNvPr>
          <p:cNvGrpSpPr/>
          <p:nvPr/>
        </p:nvGrpSpPr>
        <p:grpSpPr>
          <a:xfrm>
            <a:off x="811441" y="974678"/>
            <a:ext cx="10644706" cy="5563915"/>
            <a:chOff x="811441" y="974678"/>
            <a:chExt cx="10644706" cy="5563915"/>
          </a:xfrm>
        </p:grpSpPr>
        <p:sp>
          <p:nvSpPr>
            <p:cNvPr id="59" name="textruta 58">
              <a:extLst>
                <a:ext uri="{FF2B5EF4-FFF2-40B4-BE49-F238E27FC236}">
                  <a16:creationId xmlns:a16="http://schemas.microsoft.com/office/drawing/2014/main" id="{BD02D547-08D0-F184-71AB-E449A502859B}"/>
                </a:ext>
              </a:extLst>
            </p:cNvPr>
            <p:cNvSpPr txBox="1"/>
            <p:nvPr/>
          </p:nvSpPr>
          <p:spPr>
            <a:xfrm>
              <a:off x="7090895" y="984227"/>
              <a:ext cx="2859052" cy="615553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sv-SE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Arbetsutskott</a:t>
              </a:r>
            </a:p>
            <a:p>
              <a:pPr lvl="0" algn="ctr"/>
              <a:r>
                <a:rPr lang="sv-SE" sz="16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7 ledamöter</a:t>
              </a:r>
            </a:p>
          </p:txBody>
        </p:sp>
        <p:grpSp>
          <p:nvGrpSpPr>
            <p:cNvPr id="60" name="Grupp 59">
              <a:extLst>
                <a:ext uri="{FF2B5EF4-FFF2-40B4-BE49-F238E27FC236}">
                  <a16:creationId xmlns:a16="http://schemas.microsoft.com/office/drawing/2014/main" id="{1FB00D54-9149-0E1F-B77E-7084047E2B99}"/>
                </a:ext>
              </a:extLst>
            </p:cNvPr>
            <p:cNvGrpSpPr/>
            <p:nvPr/>
          </p:nvGrpSpPr>
          <p:grpSpPr>
            <a:xfrm>
              <a:off x="811441" y="974678"/>
              <a:ext cx="10644706" cy="5563915"/>
              <a:chOff x="811441" y="974678"/>
              <a:chExt cx="10644706" cy="5563915"/>
            </a:xfrm>
          </p:grpSpPr>
          <p:cxnSp>
            <p:nvCxnSpPr>
              <p:cNvPr id="61" name="Rak koppling 60">
                <a:extLst>
                  <a:ext uri="{FF2B5EF4-FFF2-40B4-BE49-F238E27FC236}">
                    <a16:creationId xmlns:a16="http://schemas.microsoft.com/office/drawing/2014/main" id="{0724D107-9E30-00FA-A171-7E2894718B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26592" y="1924470"/>
                <a:ext cx="345676" cy="3857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Rak koppling 61">
                <a:extLst>
                  <a:ext uri="{FF2B5EF4-FFF2-40B4-BE49-F238E27FC236}">
                    <a16:creationId xmlns:a16="http://schemas.microsoft.com/office/drawing/2014/main" id="{19E15E4A-E991-124A-7B71-01AC71C40B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19875" y="2704771"/>
                <a:ext cx="290360" cy="7214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ak koppling 62">
                <a:extLst>
                  <a:ext uri="{FF2B5EF4-FFF2-40B4-BE49-F238E27FC236}">
                    <a16:creationId xmlns:a16="http://schemas.microsoft.com/office/drawing/2014/main" id="{9C68A2D6-2A02-F46E-3D4C-CEE3173E41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1323" y="2318831"/>
                <a:ext cx="767804" cy="1084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Rak koppling 63">
                <a:extLst>
                  <a:ext uri="{FF2B5EF4-FFF2-40B4-BE49-F238E27FC236}">
                    <a16:creationId xmlns:a16="http://schemas.microsoft.com/office/drawing/2014/main" id="{6B40C416-68BE-966A-541C-A653ED8E49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26042" y="1507005"/>
                <a:ext cx="272" cy="1085020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Rak koppling 64">
                <a:extLst>
                  <a:ext uri="{FF2B5EF4-FFF2-40B4-BE49-F238E27FC236}">
                    <a16:creationId xmlns:a16="http://schemas.microsoft.com/office/drawing/2014/main" id="{76850E2F-CB69-D41A-9F4E-DF30F2C9C8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21867" y="1918494"/>
                <a:ext cx="0" cy="799467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Rak koppling 65">
                <a:extLst>
                  <a:ext uri="{FF2B5EF4-FFF2-40B4-BE49-F238E27FC236}">
                    <a16:creationId xmlns:a16="http://schemas.microsoft.com/office/drawing/2014/main" id="{E7EA2904-75A5-D893-111D-60EA81FCAB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32379" y="1302999"/>
                <a:ext cx="680025" cy="0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ruta 66">
                <a:extLst>
                  <a:ext uri="{FF2B5EF4-FFF2-40B4-BE49-F238E27FC236}">
                    <a16:creationId xmlns:a16="http://schemas.microsoft.com/office/drawing/2014/main" id="{705042A5-563B-44E1-3FB3-857BF4AE20AB}"/>
                  </a:ext>
                </a:extLst>
              </p:cNvPr>
              <p:cNvSpPr txBox="1"/>
              <p:nvPr/>
            </p:nvSpPr>
            <p:spPr>
              <a:xfrm>
                <a:off x="3753883" y="974678"/>
                <a:ext cx="2696188" cy="615553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sv-SE" dirty="0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Samverkansnämnden </a:t>
                </a:r>
              </a:p>
              <a:p>
                <a:pPr lvl="0" algn="ctr"/>
                <a:r>
                  <a:rPr lang="sv-SE" sz="1600" dirty="0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21 ledamöter</a:t>
                </a:r>
              </a:p>
            </p:txBody>
          </p:sp>
          <p:sp>
            <p:nvSpPr>
              <p:cNvPr id="68" name="textruta 67">
                <a:extLst>
                  <a:ext uri="{FF2B5EF4-FFF2-40B4-BE49-F238E27FC236}">
                    <a16:creationId xmlns:a16="http://schemas.microsoft.com/office/drawing/2014/main" id="{C4749503-76A4-975F-4A9D-BDD7B86DCB2D}"/>
                  </a:ext>
                </a:extLst>
              </p:cNvPr>
              <p:cNvSpPr txBox="1"/>
              <p:nvPr/>
            </p:nvSpPr>
            <p:spPr>
              <a:xfrm>
                <a:off x="811441" y="2198002"/>
                <a:ext cx="2077699" cy="369332"/>
              </a:xfrm>
              <a:prstGeom prst="rect">
                <a:avLst/>
              </a:prstGeom>
              <a:solidFill>
                <a:srgbClr val="5F2987"/>
              </a:solidFill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sv-SE" dirty="0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Kansli</a:t>
                </a:r>
              </a:p>
            </p:txBody>
          </p:sp>
          <p:sp>
            <p:nvSpPr>
              <p:cNvPr id="69" name="textruta 68">
                <a:extLst>
                  <a:ext uri="{FF2B5EF4-FFF2-40B4-BE49-F238E27FC236}">
                    <a16:creationId xmlns:a16="http://schemas.microsoft.com/office/drawing/2014/main" id="{BE719518-CB2F-F75D-CE48-4150F89CFD44}"/>
                  </a:ext>
                </a:extLst>
              </p:cNvPr>
              <p:cNvSpPr txBox="1"/>
              <p:nvPr/>
            </p:nvSpPr>
            <p:spPr>
              <a:xfrm>
                <a:off x="811441" y="3040929"/>
                <a:ext cx="2399215" cy="578689"/>
              </a:xfrm>
              <a:prstGeom prst="rect">
                <a:avLst/>
              </a:prstGeom>
              <a:solidFill>
                <a:srgbClr val="5F2987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sv-SE" sz="1600" dirty="0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Verksamhet och utveckling</a:t>
                </a:r>
              </a:p>
            </p:txBody>
          </p:sp>
          <p:sp>
            <p:nvSpPr>
              <p:cNvPr id="70" name="textruta 69">
                <a:extLst>
                  <a:ext uri="{FF2B5EF4-FFF2-40B4-BE49-F238E27FC236}">
                    <a16:creationId xmlns:a16="http://schemas.microsoft.com/office/drawing/2014/main" id="{ADBD26F6-93D4-EC8F-08AE-162B62B8DCF6}"/>
                  </a:ext>
                </a:extLst>
              </p:cNvPr>
              <p:cNvSpPr txBox="1"/>
              <p:nvPr/>
            </p:nvSpPr>
            <p:spPr>
              <a:xfrm>
                <a:off x="3267695" y="3040927"/>
                <a:ext cx="2348251" cy="578691"/>
              </a:xfrm>
              <a:prstGeom prst="rect">
                <a:avLst/>
              </a:prstGeom>
              <a:solidFill>
                <a:srgbClr val="5F2987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sv-SE" sz="1600" dirty="0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Kunskapsstyrning</a:t>
                </a:r>
              </a:p>
            </p:txBody>
          </p:sp>
          <p:sp>
            <p:nvSpPr>
              <p:cNvPr id="71" name="textruta 70">
                <a:extLst>
                  <a:ext uri="{FF2B5EF4-FFF2-40B4-BE49-F238E27FC236}">
                    <a16:creationId xmlns:a16="http://schemas.microsoft.com/office/drawing/2014/main" id="{0E8EF802-1737-E0D8-A85E-E55FDCD278BC}"/>
                  </a:ext>
                </a:extLst>
              </p:cNvPr>
              <p:cNvSpPr txBox="1"/>
              <p:nvPr/>
            </p:nvSpPr>
            <p:spPr>
              <a:xfrm>
                <a:off x="5666910" y="3043087"/>
                <a:ext cx="2348246" cy="576526"/>
              </a:xfrm>
              <a:prstGeom prst="rect">
                <a:avLst/>
              </a:prstGeom>
              <a:solidFill>
                <a:srgbClr val="5F2987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sv-SE" sz="1600" dirty="0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Utbildning &amp; kompetensförsörjning</a:t>
                </a:r>
              </a:p>
            </p:txBody>
          </p:sp>
          <p:sp>
            <p:nvSpPr>
              <p:cNvPr id="72" name="textruta 71">
                <a:extLst>
                  <a:ext uri="{FF2B5EF4-FFF2-40B4-BE49-F238E27FC236}">
                    <a16:creationId xmlns:a16="http://schemas.microsoft.com/office/drawing/2014/main" id="{4B00B67A-A5B7-D7E6-FBF3-9E906892FD29}"/>
                  </a:ext>
                </a:extLst>
              </p:cNvPr>
              <p:cNvSpPr txBox="1"/>
              <p:nvPr/>
            </p:nvSpPr>
            <p:spPr>
              <a:xfrm>
                <a:off x="8066120" y="3034838"/>
                <a:ext cx="1889094" cy="584775"/>
              </a:xfrm>
              <a:prstGeom prst="rect">
                <a:avLst/>
              </a:prstGeom>
              <a:solidFill>
                <a:srgbClr val="5F2987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sv-SE" sz="1600" dirty="0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Digitalisering &amp; e-hälsa</a:t>
                </a:r>
              </a:p>
            </p:txBody>
          </p:sp>
          <p:cxnSp>
            <p:nvCxnSpPr>
              <p:cNvPr id="73" name="Rak koppling 72">
                <a:extLst>
                  <a:ext uri="{FF2B5EF4-FFF2-40B4-BE49-F238E27FC236}">
                    <a16:creationId xmlns:a16="http://schemas.microsoft.com/office/drawing/2014/main" id="{1CDACD1E-68EC-8021-1E2F-C3657A9CEC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441" y="1678710"/>
                <a:ext cx="9138506" cy="0"/>
              </a:xfrm>
              <a:prstGeom prst="line">
                <a:avLst/>
              </a:prstGeom>
              <a:ln w="254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Rak koppling 73">
                <a:extLst>
                  <a:ext uri="{FF2B5EF4-FFF2-40B4-BE49-F238E27FC236}">
                    <a16:creationId xmlns:a16="http://schemas.microsoft.com/office/drawing/2014/main" id="{86C0A644-F611-57A8-B596-B9A82F5F5E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441" y="2979502"/>
                <a:ext cx="9138778" cy="0"/>
              </a:xfrm>
              <a:prstGeom prst="line">
                <a:avLst/>
              </a:prstGeom>
              <a:ln w="254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ruta 74">
                <a:extLst>
                  <a:ext uri="{FF2B5EF4-FFF2-40B4-BE49-F238E27FC236}">
                    <a16:creationId xmlns:a16="http://schemas.microsoft.com/office/drawing/2014/main" id="{CE301987-2A66-0203-54A9-F5AFD9EC668B}"/>
                  </a:ext>
                </a:extLst>
              </p:cNvPr>
              <p:cNvSpPr txBox="1"/>
              <p:nvPr/>
            </p:nvSpPr>
            <p:spPr>
              <a:xfrm>
                <a:off x="818925" y="1186146"/>
                <a:ext cx="15492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Politisk nivå</a:t>
                </a:r>
              </a:p>
            </p:txBody>
          </p:sp>
          <p:sp>
            <p:nvSpPr>
              <p:cNvPr id="76" name="textruta 75">
                <a:extLst>
                  <a:ext uri="{FF2B5EF4-FFF2-40B4-BE49-F238E27FC236}">
                    <a16:creationId xmlns:a16="http://schemas.microsoft.com/office/drawing/2014/main" id="{5115CAAA-816D-DAD7-C56A-F9C5CFBFFD1E}"/>
                  </a:ext>
                </a:extLst>
              </p:cNvPr>
              <p:cNvSpPr txBox="1"/>
              <p:nvPr/>
            </p:nvSpPr>
            <p:spPr>
              <a:xfrm>
                <a:off x="811441" y="1761562"/>
                <a:ext cx="23117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Tjänstemannanivå</a:t>
                </a:r>
              </a:p>
            </p:txBody>
          </p:sp>
          <p:sp>
            <p:nvSpPr>
              <p:cNvPr id="77" name="textruta 76">
                <a:extLst>
                  <a:ext uri="{FF2B5EF4-FFF2-40B4-BE49-F238E27FC236}">
                    <a16:creationId xmlns:a16="http://schemas.microsoft.com/office/drawing/2014/main" id="{96A6FE56-505C-ED65-636F-2C494E1C17E3}"/>
                  </a:ext>
                </a:extLst>
              </p:cNvPr>
              <p:cNvSpPr txBox="1"/>
              <p:nvPr/>
            </p:nvSpPr>
            <p:spPr>
              <a:xfrm>
                <a:off x="3753611" y="2539630"/>
                <a:ext cx="2696186" cy="369332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square" rtlCol="0" anchor="ctr">
                <a:spAutoFit/>
              </a:bodyPr>
              <a:lstStyle/>
              <a:p>
                <a:pPr lvl="0" algn="ctr"/>
                <a:r>
                  <a:rPr lang="sv-SE" kern="1200" dirty="0">
                    <a:solidFill>
                      <a:prstClr val="white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Ledningsgrupp</a:t>
                </a:r>
              </a:p>
            </p:txBody>
          </p:sp>
          <p:sp>
            <p:nvSpPr>
              <p:cNvPr id="78" name="textruta 77">
                <a:extLst>
                  <a:ext uri="{FF2B5EF4-FFF2-40B4-BE49-F238E27FC236}">
                    <a16:creationId xmlns:a16="http://schemas.microsoft.com/office/drawing/2014/main" id="{D7F6DEF1-A20C-C6E9-E35F-89BD5313C6CC}"/>
                  </a:ext>
                </a:extLst>
              </p:cNvPr>
              <p:cNvSpPr txBox="1"/>
              <p:nvPr/>
            </p:nvSpPr>
            <p:spPr>
              <a:xfrm>
                <a:off x="7090895" y="1736412"/>
                <a:ext cx="2859324" cy="369332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sv-SE" dirty="0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HR-direktörsgrupp</a:t>
                </a:r>
              </a:p>
            </p:txBody>
          </p:sp>
          <p:sp>
            <p:nvSpPr>
              <p:cNvPr id="79" name="textruta 78">
                <a:extLst>
                  <a:ext uri="{FF2B5EF4-FFF2-40B4-BE49-F238E27FC236}">
                    <a16:creationId xmlns:a16="http://schemas.microsoft.com/office/drawing/2014/main" id="{D70AF9CE-5DC9-6BBA-CB36-544EB7CD70A5}"/>
                  </a:ext>
                </a:extLst>
              </p:cNvPr>
              <p:cNvSpPr txBox="1"/>
              <p:nvPr/>
            </p:nvSpPr>
            <p:spPr>
              <a:xfrm>
                <a:off x="7087047" y="2133942"/>
                <a:ext cx="2863444" cy="369332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sv-SE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Ekonomidirektörsgrupp</a:t>
                </a:r>
                <a:endParaRPr lang="sv-SE">
                  <a:solidFill>
                    <a:schemeClr val="bg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80" name="textruta 79">
                <a:extLst>
                  <a:ext uri="{FF2B5EF4-FFF2-40B4-BE49-F238E27FC236}">
                    <a16:creationId xmlns:a16="http://schemas.microsoft.com/office/drawing/2014/main" id="{ADAB5884-3CCE-B45E-6292-4D5D85E38F21}"/>
                  </a:ext>
                </a:extLst>
              </p:cNvPr>
              <p:cNvSpPr txBox="1"/>
              <p:nvPr/>
            </p:nvSpPr>
            <p:spPr>
              <a:xfrm>
                <a:off x="7091768" y="2532350"/>
                <a:ext cx="2863445" cy="369332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sv-SE">
                    <a:solidFill>
                      <a:schemeClr val="bg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Kommunikationsdirektörsgrupp</a:t>
                </a:r>
              </a:p>
            </p:txBody>
          </p:sp>
          <p:sp>
            <p:nvSpPr>
              <p:cNvPr id="81" name="textruta 80">
                <a:extLst>
                  <a:ext uri="{FF2B5EF4-FFF2-40B4-BE49-F238E27FC236}">
                    <a16:creationId xmlns:a16="http://schemas.microsoft.com/office/drawing/2014/main" id="{3CFD82CB-6347-A760-36C4-A85D011911B8}"/>
                  </a:ext>
                </a:extLst>
              </p:cNvPr>
              <p:cNvSpPr txBox="1"/>
              <p:nvPr/>
            </p:nvSpPr>
            <p:spPr>
              <a:xfrm>
                <a:off x="3753882" y="2123247"/>
                <a:ext cx="2696188" cy="369332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r>
                  <a:rPr lang="sv-SE" dirty="0">
                    <a:solidFill>
                      <a:schemeClr val="bg1"/>
                    </a:solidFill>
                    <a:latin typeface="Arial Narrow"/>
                    <a:cs typeface="Arial"/>
                  </a:rPr>
                  <a:t>Regiondirektörsgrupp</a:t>
                </a:r>
                <a:endParaRPr lang="sv-SE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textruta 81">
                <a:extLst>
                  <a:ext uri="{FF2B5EF4-FFF2-40B4-BE49-F238E27FC236}">
                    <a16:creationId xmlns:a16="http://schemas.microsoft.com/office/drawing/2014/main" id="{748C0358-6863-3BB1-8475-EF983D88BA7E}"/>
                  </a:ext>
                </a:extLst>
              </p:cNvPr>
              <p:cNvSpPr txBox="1"/>
              <p:nvPr/>
            </p:nvSpPr>
            <p:spPr>
              <a:xfrm>
                <a:off x="818925" y="3649892"/>
                <a:ext cx="2391731" cy="288870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5A278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lIns="91440" tIns="45720" rIns="91440" bIns="45720" rtlCol="0" anchor="t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sv-SE" sz="1600" dirty="0">
                    <a:latin typeface="Arial Narrow" panose="020B0606020202030204" pitchFamily="34" charset="0"/>
                  </a:rPr>
                  <a:t>21 Verksamhetschefsgrupper</a:t>
                </a:r>
              </a:p>
              <a:p>
                <a:pPr>
                  <a:spcAft>
                    <a:spcPts val="600"/>
                  </a:spcAft>
                </a:pPr>
                <a:r>
                  <a:rPr lang="sv-SE" sz="1600" dirty="0">
                    <a:latin typeface="Arial Narrow" panose="020B0606020202030204" pitchFamily="34" charset="0"/>
                  </a:rPr>
                  <a:t>Ambulanshelikopter</a:t>
                </a:r>
              </a:p>
              <a:p>
                <a:pPr>
                  <a:spcAft>
                    <a:spcPts val="600"/>
                  </a:spcAft>
                </a:pPr>
                <a:r>
                  <a:rPr lang="sv-SE" sz="1600" dirty="0">
                    <a:latin typeface="Arial Narrow"/>
                  </a:rPr>
                  <a:t>Ekonomichefer HS</a:t>
                </a:r>
                <a:endParaRPr lang="sv-SE" sz="1600" dirty="0">
                  <a:latin typeface="Arial Narrow" panose="020B0606020202030204" pitchFamily="34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sv-SE" sz="1600" dirty="0">
                    <a:latin typeface="Arial Narrow" panose="020B0606020202030204" pitchFamily="34" charset="0"/>
                  </a:rPr>
                  <a:t>Nätverk God och nära vård</a:t>
                </a:r>
              </a:p>
              <a:p>
                <a:pPr>
                  <a:spcAft>
                    <a:spcPts val="600"/>
                  </a:spcAft>
                </a:pPr>
                <a:r>
                  <a:rPr lang="sv-SE" sz="1600" dirty="0">
                    <a:latin typeface="Arial Narrow" panose="020B0606020202030204" pitchFamily="34" charset="0"/>
                  </a:rPr>
                  <a:t>Produktionsplaneringsgrupp</a:t>
                </a:r>
              </a:p>
              <a:p>
                <a:pPr marR="0" lvl="0" algn="l" defTabSz="914400" rtl="0" eaLnBrk="1" fontAlgn="auto" latinLnBrk="0" hangingPunct="1"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tabLst/>
                  <a:defRPr/>
                </a:pPr>
                <a:r>
                  <a:rPr lang="sv-SE" sz="1600" dirty="0">
                    <a:latin typeface="Arial Narrow" panose="020B0606020202030204" pitchFamily="34" charset="0"/>
                  </a:rPr>
                  <a:t>Samverkansgrupp nationell högspecialiserad vård</a:t>
                </a:r>
              </a:p>
              <a:p>
                <a:pPr marR="0" lvl="0" algn="l" defTabSz="914400" rtl="0" eaLnBrk="1" fontAlgn="auto" latinLnBrk="0" hangingPunct="1"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tabLst/>
                  <a:defRPr/>
                </a:pPr>
                <a:r>
                  <a:rPr lang="sv-SE" sz="1600" dirty="0">
                    <a:latin typeface="Arial Narrow" panose="020B0606020202030204" pitchFamily="34" charset="0"/>
                  </a:rPr>
                  <a:t>Upphandlingsgrupp</a:t>
                </a:r>
              </a:p>
              <a:p>
                <a:pPr marR="0" lvl="0" algn="l" defTabSz="914400" rtl="0" eaLnBrk="1" fontAlgn="auto" latinLnBrk="0" hangingPunct="1"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tabLst/>
                  <a:defRPr/>
                </a:pPr>
                <a:r>
                  <a:rPr lang="sv-SE" sz="1600" dirty="0">
                    <a:latin typeface="Arial Narrow" panose="020B0606020202030204" pitchFamily="34" charset="0"/>
                  </a:rPr>
                  <a:t>Vårdavtalsgrupp</a:t>
                </a:r>
              </a:p>
            </p:txBody>
          </p:sp>
          <p:sp>
            <p:nvSpPr>
              <p:cNvPr id="83" name="textruta 82">
                <a:extLst>
                  <a:ext uri="{FF2B5EF4-FFF2-40B4-BE49-F238E27FC236}">
                    <a16:creationId xmlns:a16="http://schemas.microsoft.com/office/drawing/2014/main" id="{3CD15E1C-39DD-88FB-CE6C-A55985D14BD0}"/>
                  </a:ext>
                </a:extLst>
              </p:cNvPr>
              <p:cNvSpPr txBox="1"/>
              <p:nvPr/>
            </p:nvSpPr>
            <p:spPr>
              <a:xfrm>
                <a:off x="3267695" y="3649055"/>
                <a:ext cx="2348247" cy="246549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5A278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sv-SE" sz="1600" dirty="0">
                    <a:latin typeface="Arial Narrow" panose="020B0606020202030204" pitchFamily="34" charset="0"/>
                  </a:rPr>
                  <a:t>Kunskapsstyrningsgrupp</a:t>
                </a:r>
              </a:p>
              <a:p>
                <a:pPr>
                  <a:spcAft>
                    <a:spcPts val="1200"/>
                  </a:spcAft>
                </a:pPr>
                <a:r>
                  <a:rPr lang="sv-SE" sz="1600" dirty="0">
                    <a:latin typeface="Arial Narrow" panose="020B0606020202030204" pitchFamily="34" charset="0"/>
                  </a:rPr>
                  <a:t>26 sjukvårdsregionala programområden (RPO)</a:t>
                </a:r>
              </a:p>
              <a:p>
                <a:pPr>
                  <a:spcAft>
                    <a:spcPts val="1200"/>
                  </a:spcAft>
                </a:pPr>
                <a:r>
                  <a:rPr lang="sv-SE" sz="1600" dirty="0">
                    <a:latin typeface="Arial Narrow" panose="020B0606020202030204" pitchFamily="34" charset="0"/>
                  </a:rPr>
                  <a:t>Sjukvårdsregionala samverkansgrupper (RSG)</a:t>
                </a:r>
              </a:p>
              <a:p>
                <a:pPr>
                  <a:spcAft>
                    <a:spcPts val="1200"/>
                  </a:spcAft>
                </a:pPr>
                <a:r>
                  <a:rPr lang="sv-SE" sz="1600" dirty="0">
                    <a:latin typeface="Arial Narrow" panose="020B0606020202030204" pitchFamily="34" charset="0"/>
                  </a:rPr>
                  <a:t>Sjukvårdsregionala arbetsgrupper (RAG)</a:t>
                </a:r>
              </a:p>
              <a:p>
                <a:endParaRPr lang="sv-SE" sz="16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84" name="textruta 83">
                <a:extLst>
                  <a:ext uri="{FF2B5EF4-FFF2-40B4-BE49-F238E27FC236}">
                    <a16:creationId xmlns:a16="http://schemas.microsoft.com/office/drawing/2014/main" id="{5B1BE959-3CDA-9AAD-8E22-274404AEC1E2}"/>
                  </a:ext>
                </a:extLst>
              </p:cNvPr>
              <p:cNvSpPr txBox="1"/>
              <p:nvPr/>
            </p:nvSpPr>
            <p:spPr>
              <a:xfrm>
                <a:off x="5666910" y="3649055"/>
                <a:ext cx="2348246" cy="194528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5A278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sv-SE" sz="16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Kompetensförsörjningsgrupp</a:t>
                </a:r>
              </a:p>
              <a:p>
                <a:pPr>
                  <a:spcAft>
                    <a:spcPts val="1200"/>
                  </a:spcAft>
                </a:pPr>
                <a:r>
                  <a:rPr lang="sv-SE" sz="16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Regionalt vårdkompetensråd</a:t>
                </a:r>
              </a:p>
              <a:p>
                <a:endParaRPr lang="sv-SE" sz="16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textruta 84">
                <a:extLst>
                  <a:ext uri="{FF2B5EF4-FFF2-40B4-BE49-F238E27FC236}">
                    <a16:creationId xmlns:a16="http://schemas.microsoft.com/office/drawing/2014/main" id="{B9499D88-BD2A-DCDA-91C6-2A5DD690D596}"/>
                  </a:ext>
                </a:extLst>
              </p:cNvPr>
              <p:cNvSpPr txBox="1"/>
              <p:nvPr/>
            </p:nvSpPr>
            <p:spPr>
              <a:xfrm>
                <a:off x="8066120" y="3649056"/>
                <a:ext cx="1889093" cy="16070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5A278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r>
                  <a:rPr lang="sv-SE" sz="16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Informations-säkerhetsgrupp</a:t>
                </a:r>
              </a:p>
            </p:txBody>
          </p:sp>
          <p:sp>
            <p:nvSpPr>
              <p:cNvPr id="86" name="textruta 85">
                <a:extLst>
                  <a:ext uri="{FF2B5EF4-FFF2-40B4-BE49-F238E27FC236}">
                    <a16:creationId xmlns:a16="http://schemas.microsoft.com/office/drawing/2014/main" id="{66172350-7CC1-BB7B-D3B0-63A348AD931D}"/>
                  </a:ext>
                </a:extLst>
              </p:cNvPr>
              <p:cNvSpPr txBox="1"/>
              <p:nvPr/>
            </p:nvSpPr>
            <p:spPr>
              <a:xfrm>
                <a:off x="10105791" y="2979502"/>
                <a:ext cx="1350356" cy="8309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rnd">
                <a:solidFill>
                  <a:srgbClr val="0070C0"/>
                </a:solidFill>
                <a:prstDash val="solid"/>
              </a:ln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sv-SE" sz="1600" dirty="0">
                    <a:latin typeface="Arial Narrow" panose="020B0606020202030204" pitchFamily="34" charset="0"/>
                  </a:rPr>
                  <a:t>Gemensamt finansierade verksamheter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1024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 descr="En bild som visar blomma&#10;&#10;Automatiskt genererad beskrivning">
            <a:extLst>
              <a:ext uri="{FF2B5EF4-FFF2-40B4-BE49-F238E27FC236}">
                <a16:creationId xmlns:a16="http://schemas.microsoft.com/office/drawing/2014/main" id="{E618D70C-5DBD-4324-9A9E-559D62CA35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5" t="-309" r="625" b="26"/>
          <a:stretch/>
        </p:blipFill>
        <p:spPr>
          <a:xfrm>
            <a:off x="8032360" y="1584909"/>
            <a:ext cx="3193869" cy="4178642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17AE388-8BB2-3494-790D-B1A0B473C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kern="120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Gemensamt finansierade verksamheter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C2A4022-DC9C-F60A-5CD9-5C7FB4E18F03}"/>
              </a:ext>
            </a:extLst>
          </p:cNvPr>
          <p:cNvSpPr txBox="1"/>
          <p:nvPr/>
        </p:nvSpPr>
        <p:spPr>
          <a:xfrm>
            <a:off x="835142" y="1584909"/>
            <a:ext cx="6843205" cy="46519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0" i="0">
                <a:solidFill>
                  <a:srgbClr val="002F44"/>
                </a:solidFill>
                <a:effectLst/>
                <a:latin typeface="Arial"/>
                <a:cs typeface="Arial"/>
              </a:rPr>
              <a:t>Arbets- och miljömedicinska kliniken, Örebro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0" i="0">
                <a:solidFill>
                  <a:srgbClr val="002F44"/>
                </a:solidFill>
                <a:effectLst/>
                <a:latin typeface="Arial"/>
                <a:cs typeface="Arial"/>
              </a:rPr>
              <a:t>Arbets- och miljömedicin (AMM), Uppsala</a:t>
            </a:r>
            <a:endParaRPr lang="sv-SE" sz="2000" b="0" i="0">
              <a:solidFill>
                <a:srgbClr val="002F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0" i="0">
                <a:solidFill>
                  <a:srgbClr val="002F44"/>
                </a:solidFill>
                <a:effectLst/>
                <a:latin typeface="Arial"/>
                <a:cs typeface="Arial"/>
              </a:rPr>
              <a:t>Hornhinnebank</a:t>
            </a:r>
            <a:endParaRPr lang="sv-SE" sz="2000" b="0" i="0">
              <a:solidFill>
                <a:srgbClr val="002F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>
                <a:solidFill>
                  <a:srgbClr val="002F44"/>
                </a:solidFill>
                <a:latin typeface="Arial"/>
                <a:cs typeface="Arial"/>
              </a:rPr>
              <a:t>HTA-enhet (Health </a:t>
            </a:r>
            <a:r>
              <a:rPr lang="sv-SE" sz="2000" err="1">
                <a:solidFill>
                  <a:srgbClr val="002F44"/>
                </a:solidFill>
                <a:latin typeface="Arial"/>
                <a:cs typeface="Arial"/>
              </a:rPr>
              <a:t>Technology</a:t>
            </a:r>
            <a:r>
              <a:rPr lang="sv-SE" sz="2000">
                <a:solidFill>
                  <a:srgbClr val="002F44"/>
                </a:solidFill>
                <a:latin typeface="Arial"/>
                <a:cs typeface="Arial"/>
              </a:rPr>
              <a:t> </a:t>
            </a:r>
            <a:r>
              <a:rPr lang="sv-SE" sz="2000" err="1">
                <a:solidFill>
                  <a:srgbClr val="002F44"/>
                </a:solidFill>
                <a:latin typeface="Arial"/>
                <a:cs typeface="Arial"/>
              </a:rPr>
              <a:t>Assessment</a:t>
            </a:r>
            <a:r>
              <a:rPr lang="sv-SE" sz="2000">
                <a:solidFill>
                  <a:srgbClr val="002F44"/>
                </a:solidFill>
                <a:latin typeface="Arial"/>
                <a:cs typeface="Arial"/>
              </a:rPr>
              <a:t>)</a:t>
            </a:r>
            <a:endParaRPr lang="sv-SE" sz="2000">
              <a:solidFill>
                <a:srgbClr val="002F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0" i="0">
                <a:solidFill>
                  <a:srgbClr val="002F44"/>
                </a:solidFill>
                <a:effectLst/>
                <a:latin typeface="Arial"/>
                <a:cs typeface="Arial"/>
              </a:rPr>
              <a:t>Cancercentrum (RCC)</a:t>
            </a:r>
            <a:endParaRPr lang="sv-SE" sz="2000" b="0" i="0">
              <a:solidFill>
                <a:srgbClr val="002F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0" i="0">
                <a:solidFill>
                  <a:srgbClr val="002F44"/>
                </a:solidFill>
                <a:effectLst/>
                <a:latin typeface="Arial"/>
                <a:cs typeface="Arial"/>
              </a:rPr>
              <a:t>Biobankscentrum (RBC)</a:t>
            </a:r>
            <a:endParaRPr lang="sv-SE" sz="2000" b="0" i="0">
              <a:solidFill>
                <a:srgbClr val="002F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0" i="0">
                <a:solidFill>
                  <a:srgbClr val="002F44"/>
                </a:solidFill>
                <a:effectLst/>
                <a:latin typeface="Arial"/>
                <a:cs typeface="Arial"/>
              </a:rPr>
              <a:t>Registercentrumorganisation (RCO)</a:t>
            </a:r>
            <a:endParaRPr lang="sv-SE" sz="2000" b="0" i="0">
              <a:solidFill>
                <a:srgbClr val="002F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0" i="0">
                <a:solidFill>
                  <a:srgbClr val="002F44"/>
                </a:solidFill>
                <a:effectLst/>
                <a:latin typeface="Arial"/>
                <a:cs typeface="Arial"/>
              </a:rPr>
              <a:t>Centrum för sällsynta diagnoser</a:t>
            </a:r>
            <a:r>
              <a:rPr lang="sv-SE" sz="2000">
                <a:solidFill>
                  <a:srgbClr val="002F44"/>
                </a:solidFill>
                <a:latin typeface="Arial"/>
                <a:cs typeface="Arial"/>
              </a:rPr>
              <a:t> (CSD)</a:t>
            </a:r>
            <a:endParaRPr lang="sv-S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0" i="0">
                <a:solidFill>
                  <a:srgbClr val="002F44"/>
                </a:solidFill>
                <a:effectLst/>
                <a:latin typeface="Arial"/>
                <a:cs typeface="Arial"/>
              </a:rPr>
              <a:t>Donationsansvariga REGDAL och REGDAS</a:t>
            </a:r>
            <a:endParaRPr lang="sv-SE" sz="2000" b="0" i="0">
              <a:solidFill>
                <a:srgbClr val="002F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0" i="0">
                <a:solidFill>
                  <a:srgbClr val="002F44"/>
                </a:solidFill>
                <a:effectLst/>
                <a:latin typeface="Arial"/>
                <a:cs typeface="Arial"/>
              </a:rPr>
              <a:t>Forskningsråd</a:t>
            </a:r>
          </a:p>
        </p:txBody>
      </p:sp>
    </p:spTree>
    <p:extLst>
      <p:ext uri="{BB962C8B-B14F-4D97-AF65-F5344CB8AC3E}">
        <p14:creationId xmlns:p14="http://schemas.microsoft.com/office/powerpoint/2010/main" val="3519907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F71985A-8471-2D49-6311-6DACFF1176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26"/>
          <a:stretch/>
        </p:blipFill>
        <p:spPr>
          <a:xfrm>
            <a:off x="232208" y="956381"/>
            <a:ext cx="7482385" cy="58245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F9ED7753-57CA-9003-7D28-9690B93A3D3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32208" y="333529"/>
            <a:ext cx="5738191" cy="622852"/>
          </a:xfrm>
        </p:spPr>
        <p:txBody>
          <a:bodyPr>
            <a:normAutofit fontScale="90000"/>
          </a:bodyPr>
          <a:lstStyle/>
          <a:p>
            <a:r>
              <a:rPr lang="sv-SE" sz="36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www.sjukvårdsr</a:t>
            </a:r>
            <a:r>
              <a:rPr lang="sv-SE" sz="36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egionmellan.se</a:t>
            </a:r>
            <a:endParaRPr lang="sv-SE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Rubrik 2">
            <a:extLst>
              <a:ext uri="{FF2B5EF4-FFF2-40B4-BE49-F238E27FC236}">
                <a16:creationId xmlns:a16="http://schemas.microsoft.com/office/drawing/2014/main" id="{FFA58C07-F24B-AB05-D5CD-31AB3EB110E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357325" y="2228132"/>
            <a:ext cx="3213652" cy="1352341"/>
          </a:xfrm>
        </p:spPr>
        <p:txBody>
          <a:bodyPr>
            <a:normAutofit/>
          </a:bodyPr>
          <a:lstStyle/>
          <a:p>
            <a:pPr algn="ctr"/>
            <a:r>
              <a:rPr lang="sv-SE" sz="3600" dirty="0">
                <a:latin typeface="Arial"/>
                <a:cs typeface="Arial"/>
              </a:rPr>
              <a:t>Välkommen till webbplatsen!</a:t>
            </a:r>
            <a:endParaRPr lang="sv-SE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14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presentation Sjukvårdsregion Mellan 2022" id="{C20A930A-B813-4A1D-8026-E5C0340EE42D}" vid="{46B712B8-3EE4-4D5E-AA92-38F1A78A751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32B3D52E7DB449BB4771C333D086AC" ma:contentTypeVersion="" ma:contentTypeDescription="Skapa ett nytt dokument." ma:contentTypeScope="" ma:versionID="9e1ebe2184d18549f27076f8be602fbf">
  <xsd:schema xmlns:xsd="http://www.w3.org/2001/XMLSchema" xmlns:xs="http://www.w3.org/2001/XMLSchema" xmlns:p="http://schemas.microsoft.com/office/2006/metadata/properties" xmlns:ns2="e70b8efe-4251-4c7c-92cb-d09312b171fb" xmlns:ns3="28c0f289-e8e7-494a-b19b-89669d2ae230" xmlns:ns4="0009765f-fc1a-4b50-9d0a-309f222ec7b3" xmlns:ns5="d173ad9e-4977-460d-9414-b6503c36562e" targetNamespace="http://schemas.microsoft.com/office/2006/metadata/properties" ma:root="true" ma:fieldsID="0778ed2e0b8557212c25b94cb4869154" ns2:_="" ns3:_="" ns4:_="" ns5:_="">
    <xsd:import namespace="e70b8efe-4251-4c7c-92cb-d09312b171fb"/>
    <xsd:import namespace="28c0f289-e8e7-494a-b19b-89669d2ae230"/>
    <xsd:import namespace="0009765f-fc1a-4b50-9d0a-309f222ec7b3"/>
    <xsd:import namespace="d173ad9e-4977-460d-9414-b6503c36562e"/>
    <xsd:element name="properties">
      <xsd:complexType>
        <xsd:sequence>
          <xsd:element name="documentManagement">
            <xsd:complexType>
              <xsd:all>
                <xsd:element ref="ns2:mb2dd0d8c40e4ee09accde42c446fae8" minOccurs="0"/>
                <xsd:element ref="ns3:TaxCatchAll" minOccurs="0"/>
                <xsd:element ref="ns2:j4203fd4a3a64b308ca765d6cd8266ac" minOccurs="0"/>
                <xsd:element ref="ns4:SharedWithUsers" minOccurs="0"/>
                <xsd:element ref="ns4:SharingHintHash" minOccurs="0"/>
                <xsd:element ref="ns4:SharedWithDetails" minOccurs="0"/>
                <xsd:element ref="ns4:LastSharedByUser" minOccurs="0"/>
                <xsd:element ref="ns4:LastSharedByTime" minOccurs="0"/>
                <xsd:element ref="ns5:MediaServiceMetadata" minOccurs="0"/>
                <xsd:element ref="ns5:MediaServiceFastMetadata" minOccurs="0"/>
                <xsd:element ref="ns5:MediaServiceAutoTags" minOccurs="0"/>
                <xsd:element ref="ns5:MediaServiceOCR" minOccurs="0"/>
                <xsd:element ref="ns5:MediaServiceDateTaken" minOccurs="0"/>
                <xsd:element ref="ns5:MediaServiceAutoKeyPoints" minOccurs="0"/>
                <xsd:element ref="ns5:MediaServiceKeyPoints" minOccurs="0"/>
                <xsd:element ref="ns5:MediaServiceGenerationTime" minOccurs="0"/>
                <xsd:element ref="ns5:MediaServiceEventHashCode" minOccurs="0"/>
                <xsd:element ref="ns5:MediaLengthInSeconds" minOccurs="0"/>
                <xsd:element ref="ns5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0b8efe-4251-4c7c-92cb-d09312b171fb" elementFormDefault="qualified">
    <xsd:import namespace="http://schemas.microsoft.com/office/2006/documentManagement/types"/>
    <xsd:import namespace="http://schemas.microsoft.com/office/infopath/2007/PartnerControls"/>
    <xsd:element name="mb2dd0d8c40e4ee09accde42c446fae8" ma:index="9" ma:taxonomy="true" ma:internalName="mb2dd0d8c40e4ee09accde42c446fae8" ma:taxonomyFieldName="Dokumenttyp" ma:displayName="Dokumenttyp" ma:default="1;#Dokumentation|6b79cd63-b6a3-43b4-9251-1c36a3ea775c" ma:fieldId="{6b2dd0d8-c40e-4ee0-9acc-de42c446fae8}" ma:sspId="dc5775e4-b345-4190-a263-decfa033c0e7" ma:termSetId="f6662c63-cd48-48a8-a1c4-67a47c29845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4203fd4a3a64b308ca765d6cd8266ac" ma:index="12" ma:taxonomy="true" ma:internalName="j4203fd4a3a64b308ca765d6cd8266ac" ma:taxonomyFieldName="S_x00e4_kerhetsklassning" ma:displayName="Säkerhetsklassning" ma:default="2;#Intern (alla)|8fc1a36c-82d2-4f41-a283-8798b0a85b6b" ma:fieldId="{34203fd4-a3a6-4b30-8ca7-65d6cd8266ac}" ma:sspId="dc5775e4-b345-4190-a263-decfa033c0e7" ma:termSetId="7bd1ae47-0994-451a-945a-c97cfc7dd84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c0f289-e8e7-494a-b19b-89669d2ae23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98547b66-2794-42f5-a409-1f65027362b9}" ma:internalName="TaxCatchAll" ma:showField="CatchAllData" ma:web="0009765f-fc1a-4b50-9d0a-309f222ec7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09765f-fc1a-4b50-9d0a-309f222ec7b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4" nillable="true" ma:displayName="Delar tips, Hash" ma:internalName="SharingHintHash" ma:readOnly="true">
      <xsd:simpleType>
        <xsd:restriction base="dms:Text"/>
      </xsd:simpleType>
    </xsd:element>
    <xsd:element name="SharedWithDetails" ma:index="15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6" nillable="true" ma:displayName="Senast delad per användare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7" nillable="true" ma:displayName="Senast delad per tid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73ad9e-4977-460d-9414-b6503c3656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20" nillable="true" ma:displayName="MediaServiceAutoTags" ma:internalName="MediaServiceAutoTags" ma:readOnly="true">
      <xsd:simpleType>
        <xsd:restriction base="dms:Text"/>
      </xsd:simpleType>
    </xsd:element>
    <xsd:element name="MediaServiceOCR" ma:index="2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9" nillable="true" ma:taxonomy="true" ma:internalName="lcf76f155ced4ddcb4097134ff3c332f" ma:taxonomyFieldName="MediaServiceImageTags" ma:displayName="Bildmarkeringar" ma:readOnly="false" ma:fieldId="{5cf76f15-5ced-4ddc-b409-7134ff3c332f}" ma:taxonomyMulti="true" ma:sspId="dc5775e4-b345-4190-a263-decfa033c0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b2dd0d8c40e4ee09accde42c446fae8 xmlns="e70b8efe-4251-4c7c-92cb-d09312b171fb">
      <Terms xmlns="http://schemas.microsoft.com/office/infopath/2007/PartnerControls">
        <TermInfo xmlns="http://schemas.microsoft.com/office/infopath/2007/PartnerControls">
          <TermName xmlns="http://schemas.microsoft.com/office/infopath/2007/PartnerControls">Dokumentation</TermName>
          <TermId xmlns="http://schemas.microsoft.com/office/infopath/2007/PartnerControls">6b79cd63-b6a3-43b4-9251-1c36a3ea775c</TermId>
        </TermInfo>
      </Terms>
    </mb2dd0d8c40e4ee09accde42c446fae8>
    <j4203fd4a3a64b308ca765d6cd8266ac xmlns="e70b8efe-4251-4c7c-92cb-d09312b171fb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 (alla)</TermName>
          <TermId xmlns="http://schemas.microsoft.com/office/infopath/2007/PartnerControls">8fc1a36c-82d2-4f41-a283-8798b0a85b6b</TermId>
        </TermInfo>
      </Terms>
    </j4203fd4a3a64b308ca765d6cd8266ac>
    <TaxCatchAll xmlns="28c0f289-e8e7-494a-b19b-89669d2ae230">
      <Value>2</Value>
      <Value>1</Value>
    </TaxCatchAll>
    <lcf76f155ced4ddcb4097134ff3c332f xmlns="d173ad9e-4977-460d-9414-b6503c36562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3752B7E-B292-44BC-961E-AE080149CDBD}">
  <ds:schemaRefs>
    <ds:schemaRef ds:uri="0009765f-fc1a-4b50-9d0a-309f222ec7b3"/>
    <ds:schemaRef ds:uri="28c0f289-e8e7-494a-b19b-89669d2ae230"/>
    <ds:schemaRef ds:uri="d173ad9e-4977-460d-9414-b6503c36562e"/>
    <ds:schemaRef ds:uri="e70b8efe-4251-4c7c-92cb-d09312b171f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4838CE3-C3A5-49CB-8323-A5B1DE6F57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23FC44-3794-4DBD-A641-48EAE4B78616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e70b8efe-4251-4c7c-92cb-d09312b171fb"/>
    <ds:schemaRef ds:uri="http://schemas.openxmlformats.org/package/2006/metadata/core-properties"/>
    <ds:schemaRef ds:uri="d173ad9e-4977-460d-9414-b6503c36562e"/>
    <ds:schemaRef ds:uri="http://schemas.microsoft.com/office/2006/documentManagement/types"/>
    <ds:schemaRef ds:uri="0009765f-fc1a-4b50-9d0a-309f222ec7b3"/>
    <ds:schemaRef ds:uri="28c0f289-e8e7-494a-b19b-89669d2ae230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PPT-presentation Sjukvårdsregion Mellan 2022</Template>
  <TotalTime>101</TotalTime>
  <Words>218</Words>
  <Application>Microsoft Office PowerPoint</Application>
  <PresentationFormat>Bredbild</PresentationFormat>
  <Paragraphs>92</Paragraphs>
  <Slides>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Arial Narrow</vt:lpstr>
      <vt:lpstr>Calibri</vt:lpstr>
      <vt:lpstr>Office-tema</vt:lpstr>
      <vt:lpstr>Organisation för samverkan i Sjukvårdsregion Mellansverige</vt:lpstr>
      <vt:lpstr>Så organiseras samverkan</vt:lpstr>
      <vt:lpstr>Organisation – Fyra fokusområden</vt:lpstr>
      <vt:lpstr>PowerPoint-presentation</vt:lpstr>
      <vt:lpstr>Gemensamt finansierade verksamheter</vt:lpstr>
      <vt:lpstr>www.sjukvårdsregionmellan.se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Sjukvårdsregion Mellansverige</dc:title>
  <dc:creator>Anna Selberg</dc:creator>
  <cp:lastModifiedBy>Anna Selberg</cp:lastModifiedBy>
  <cp:revision>5</cp:revision>
  <dcterms:created xsi:type="dcterms:W3CDTF">2022-09-30T13:47:18Z</dcterms:created>
  <dcterms:modified xsi:type="dcterms:W3CDTF">2023-06-21T07:57:58Z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0x0101003232B3D52E7DB449BB4771C333D086AC</vt:lpwstr>
  </property>
  <property fmtid="{D5CDD505-2E9C-101B-9397-08002B2CF9AE}" pid="3" name="Säkerhetsklassning">
    <vt:lpwstr>2;#Intern (alla)|8fc1a36c-82d2-4f41-a283-8798b0a85b6b</vt:lpwstr>
  </property>
  <property fmtid="{D5CDD505-2E9C-101B-9397-08002B2CF9AE}" pid="4" name="Dokumenttyp">
    <vt:lpwstr>1;#Dokumentation|6b79cd63-b6a3-43b4-9251-1c36a3ea775c</vt:lpwstr>
  </property>
  <property fmtid="{D5CDD505-2E9C-101B-9397-08002B2CF9AE}" pid="5" name="MediaServiceImageTags">
    <vt:lpwstr/>
  </property>
</Properties>
</file>