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1C_25522991.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 id="2147483691" r:id="rId5"/>
    <p:sldMasterId id="2147483761" r:id="rId6"/>
    <p:sldMasterId id="2147483704" r:id="rId7"/>
  </p:sldMasterIdLst>
  <p:notesMasterIdLst>
    <p:notesMasterId r:id="rId32"/>
  </p:notesMasterIdLst>
  <p:sldIdLst>
    <p:sldId id="260" r:id="rId8"/>
    <p:sldId id="2145709295" r:id="rId9"/>
    <p:sldId id="2145709302" r:id="rId10"/>
    <p:sldId id="2145709296" r:id="rId11"/>
    <p:sldId id="2145709297" r:id="rId12"/>
    <p:sldId id="2145709294" r:id="rId13"/>
    <p:sldId id="2145709281" r:id="rId14"/>
    <p:sldId id="2145709292" r:id="rId15"/>
    <p:sldId id="315" r:id="rId16"/>
    <p:sldId id="11564" r:id="rId17"/>
    <p:sldId id="284" r:id="rId18"/>
    <p:sldId id="286" r:id="rId19"/>
    <p:sldId id="2145709299" r:id="rId20"/>
    <p:sldId id="383" r:id="rId21"/>
    <p:sldId id="2145709300" r:id="rId22"/>
    <p:sldId id="2145709293" r:id="rId23"/>
    <p:sldId id="261" r:id="rId24"/>
    <p:sldId id="2145709298" r:id="rId25"/>
    <p:sldId id="2145709284" r:id="rId26"/>
    <p:sldId id="11576" r:id="rId27"/>
    <p:sldId id="316" r:id="rId28"/>
    <p:sldId id="317" r:id="rId29"/>
    <p:sldId id="307" r:id="rId30"/>
    <p:sldId id="2145709301" r:id="rId3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16C602-7C3E-B1DA-F1E6-F3A7D6BA3E74}" name="Emilia Niklasson" initials="EN" userId="S::Emilia.Niklasson@regionvarmland.se::30dbefd1-2653-4062-a822-09ec3e43d844" providerId="AD"/>
  <p188:author id="{E4A4F60D-7890-2019-A309-43F74CBFD93A}" name="Barbro Eråker" initials="BE" userId="S::barbro.eraker_regionvarmland.se#ext#@ltuppsala.onmicrosoft.com::245306b8-9112-4368-aadb-af9791135401" providerId="AD"/>
  <p188:author id="{9F34D70E-2172-4180-C405-7BDB99C2F061}" name="Emelie Condén Mellgren" initials="EM" userId="S::emelie.conden.mellgren_regionvastmanland.se#ext#@ltuppsala.onmicrosoft.com::e98b3578-cd8b-447d-bb92-5a881a337c23" providerId="AD"/>
  <p188:author id="{08E6797E-C182-F23D-BD38-DBE7E2A7A7AE}" name="Anna Selberg" initials="AS" userId="S::anna.selberg@regionvarmland.se::302986ff-010e-4016-9fd1-b8756fb37e6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1A3C70-B760-4358-B39C-780FE5342B1B}" v="2" dt="2025-05-08T08:27:43.7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8/10/relationships/authors" Target="authors.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Selberg" userId="302986ff-010e-4016-9fd1-b8756fb37e68" providerId="ADAL" clId="{A31A3C70-B760-4358-B39C-780FE5342B1B}"/>
    <pc:docChg chg="custSel modSld">
      <pc:chgData name="Anna Selberg" userId="302986ff-010e-4016-9fd1-b8756fb37e68" providerId="ADAL" clId="{A31A3C70-B760-4358-B39C-780FE5342B1B}" dt="2025-05-08T08:28:24.358" v="28" actId="14100"/>
      <pc:docMkLst>
        <pc:docMk/>
      </pc:docMkLst>
      <pc:sldChg chg="addSp delSp modSp mod">
        <pc:chgData name="Anna Selberg" userId="302986ff-010e-4016-9fd1-b8756fb37e68" providerId="ADAL" clId="{A31A3C70-B760-4358-B39C-780FE5342B1B}" dt="2025-05-08T08:28:24.358" v="28" actId="14100"/>
        <pc:sldMkLst>
          <pc:docMk/>
          <pc:sldMk cId="2403933909" sldId="11576"/>
        </pc:sldMkLst>
        <pc:spChg chg="mod">
          <ac:chgData name="Anna Selberg" userId="302986ff-010e-4016-9fd1-b8756fb37e68" providerId="ADAL" clId="{A31A3C70-B760-4358-B39C-780FE5342B1B}" dt="2025-05-08T08:27:56.379" v="25" actId="1035"/>
          <ac:spMkLst>
            <pc:docMk/>
            <pc:sldMk cId="2403933909" sldId="11576"/>
            <ac:spMk id="2" creationId="{84D4D104-BCE5-F4EC-46D6-8B26EF15A0DC}"/>
          </ac:spMkLst>
        </pc:spChg>
        <pc:spChg chg="mod">
          <ac:chgData name="Anna Selberg" userId="302986ff-010e-4016-9fd1-b8756fb37e68" providerId="ADAL" clId="{A31A3C70-B760-4358-B39C-780FE5342B1B}" dt="2025-05-08T08:28:24.358" v="28" actId="14100"/>
          <ac:spMkLst>
            <pc:docMk/>
            <pc:sldMk cId="2403933909" sldId="11576"/>
            <ac:spMk id="3" creationId="{EBEA6142-9A2E-5371-AAC3-58BC1561E3AE}"/>
          </ac:spMkLst>
        </pc:spChg>
        <pc:spChg chg="mod">
          <ac:chgData name="Anna Selberg" userId="302986ff-010e-4016-9fd1-b8756fb37e68" providerId="ADAL" clId="{A31A3C70-B760-4358-B39C-780FE5342B1B}" dt="2025-05-08T08:27:43.763" v="3"/>
          <ac:spMkLst>
            <pc:docMk/>
            <pc:sldMk cId="2403933909" sldId="11576"/>
            <ac:spMk id="6" creationId="{5147812B-A93C-935B-010B-754DE1E1D73B}"/>
          </ac:spMkLst>
        </pc:spChg>
        <pc:spChg chg="mod">
          <ac:chgData name="Anna Selberg" userId="302986ff-010e-4016-9fd1-b8756fb37e68" providerId="ADAL" clId="{A31A3C70-B760-4358-B39C-780FE5342B1B}" dt="2025-05-08T08:27:43.763" v="3"/>
          <ac:spMkLst>
            <pc:docMk/>
            <pc:sldMk cId="2403933909" sldId="11576"/>
            <ac:spMk id="7" creationId="{A52979F6-5961-A9D7-308F-BA52099AE119}"/>
          </ac:spMkLst>
        </pc:spChg>
        <pc:spChg chg="mod">
          <ac:chgData name="Anna Selberg" userId="302986ff-010e-4016-9fd1-b8756fb37e68" providerId="ADAL" clId="{A31A3C70-B760-4358-B39C-780FE5342B1B}" dt="2025-05-08T08:27:43.763" v="3"/>
          <ac:spMkLst>
            <pc:docMk/>
            <pc:sldMk cId="2403933909" sldId="11576"/>
            <ac:spMk id="11" creationId="{7EFF39DB-F80B-280F-2B22-D94B65C5B9D1}"/>
          </ac:spMkLst>
        </pc:spChg>
        <pc:spChg chg="mod">
          <ac:chgData name="Anna Selberg" userId="302986ff-010e-4016-9fd1-b8756fb37e68" providerId="ADAL" clId="{A31A3C70-B760-4358-B39C-780FE5342B1B}" dt="2025-05-08T08:27:43.763" v="3"/>
          <ac:spMkLst>
            <pc:docMk/>
            <pc:sldMk cId="2403933909" sldId="11576"/>
            <ac:spMk id="13" creationId="{0E7E3868-2EF1-FF81-E2C6-2E9E7BE41ECB}"/>
          </ac:spMkLst>
        </pc:spChg>
        <pc:spChg chg="mod">
          <ac:chgData name="Anna Selberg" userId="302986ff-010e-4016-9fd1-b8756fb37e68" providerId="ADAL" clId="{A31A3C70-B760-4358-B39C-780FE5342B1B}" dt="2025-05-08T08:27:43.763" v="3"/>
          <ac:spMkLst>
            <pc:docMk/>
            <pc:sldMk cId="2403933909" sldId="11576"/>
            <ac:spMk id="14" creationId="{29A6BF0F-B3C9-AE65-FD9D-F7DAD7F281B7}"/>
          </ac:spMkLst>
        </pc:spChg>
        <pc:spChg chg="mod">
          <ac:chgData name="Anna Selberg" userId="302986ff-010e-4016-9fd1-b8756fb37e68" providerId="ADAL" clId="{A31A3C70-B760-4358-B39C-780FE5342B1B}" dt="2025-05-08T08:27:43.763" v="3"/>
          <ac:spMkLst>
            <pc:docMk/>
            <pc:sldMk cId="2403933909" sldId="11576"/>
            <ac:spMk id="22" creationId="{09AFA084-474F-3E0D-44BE-8DF815AFAB5F}"/>
          </ac:spMkLst>
        </pc:spChg>
        <pc:spChg chg="mod">
          <ac:chgData name="Anna Selberg" userId="302986ff-010e-4016-9fd1-b8756fb37e68" providerId="ADAL" clId="{A31A3C70-B760-4358-B39C-780FE5342B1B}" dt="2025-05-08T08:27:43.763" v="3"/>
          <ac:spMkLst>
            <pc:docMk/>
            <pc:sldMk cId="2403933909" sldId="11576"/>
            <ac:spMk id="25" creationId="{2F00858F-3AC9-8632-70F1-35D20D5D862F}"/>
          </ac:spMkLst>
        </pc:spChg>
        <pc:spChg chg="mod">
          <ac:chgData name="Anna Selberg" userId="302986ff-010e-4016-9fd1-b8756fb37e68" providerId="ADAL" clId="{A31A3C70-B760-4358-B39C-780FE5342B1B}" dt="2025-05-08T08:27:43.763" v="3"/>
          <ac:spMkLst>
            <pc:docMk/>
            <pc:sldMk cId="2403933909" sldId="11576"/>
            <ac:spMk id="26" creationId="{613BA655-F0C3-24A3-1123-98C5F8762F5D}"/>
          </ac:spMkLst>
        </pc:spChg>
        <pc:spChg chg="mod">
          <ac:chgData name="Anna Selberg" userId="302986ff-010e-4016-9fd1-b8756fb37e68" providerId="ADAL" clId="{A31A3C70-B760-4358-B39C-780FE5342B1B}" dt="2025-05-08T08:27:43.763" v="3"/>
          <ac:spMkLst>
            <pc:docMk/>
            <pc:sldMk cId="2403933909" sldId="11576"/>
            <ac:spMk id="33" creationId="{40A8825D-7DF9-9754-A78A-5548FB47826E}"/>
          </ac:spMkLst>
        </pc:spChg>
        <pc:spChg chg="mod">
          <ac:chgData name="Anna Selberg" userId="302986ff-010e-4016-9fd1-b8756fb37e68" providerId="ADAL" clId="{A31A3C70-B760-4358-B39C-780FE5342B1B}" dt="2025-05-08T08:27:43.763" v="3"/>
          <ac:spMkLst>
            <pc:docMk/>
            <pc:sldMk cId="2403933909" sldId="11576"/>
            <ac:spMk id="34" creationId="{D7A0459D-F958-75C9-842B-C92E167B7190}"/>
          </ac:spMkLst>
        </pc:spChg>
        <pc:grpChg chg="ord">
          <ac:chgData name="Anna Selberg" userId="302986ff-010e-4016-9fd1-b8756fb37e68" providerId="ADAL" clId="{A31A3C70-B760-4358-B39C-780FE5342B1B}" dt="2025-05-08T08:28:15.732" v="26" actId="167"/>
          <ac:grpSpMkLst>
            <pc:docMk/>
            <pc:sldMk cId="2403933909" sldId="11576"/>
            <ac:grpSpMk id="4" creationId="{85E92204-B0EB-43D2-2933-4D7574A263CA}"/>
          </ac:grpSpMkLst>
        </pc:grpChg>
        <pc:grpChg chg="del">
          <ac:chgData name="Anna Selberg" userId="302986ff-010e-4016-9fd1-b8756fb37e68" providerId="ADAL" clId="{A31A3C70-B760-4358-B39C-780FE5342B1B}" dt="2025-05-08T08:27:42.364" v="2" actId="478"/>
          <ac:grpSpMkLst>
            <pc:docMk/>
            <pc:sldMk cId="2403933909" sldId="11576"/>
            <ac:grpSpMk id="58" creationId="{D8BCE906-7A24-DCFF-28C2-00B878345A10}"/>
          </ac:grpSpMkLst>
        </pc:grpChg>
      </pc:sldChg>
      <pc:sldChg chg="addSp delSp modSp mod">
        <pc:chgData name="Anna Selberg" userId="302986ff-010e-4016-9fd1-b8756fb37e68" providerId="ADAL" clId="{A31A3C70-B760-4358-B39C-780FE5342B1B}" dt="2025-05-08T07:23:33.919" v="1"/>
        <pc:sldMkLst>
          <pc:docMk/>
          <pc:sldMk cId="281247139" sldId="2145709301"/>
        </pc:sldMkLst>
        <pc:picChg chg="add mod">
          <ac:chgData name="Anna Selberg" userId="302986ff-010e-4016-9fd1-b8756fb37e68" providerId="ADAL" clId="{A31A3C70-B760-4358-B39C-780FE5342B1B}" dt="2025-05-08T07:23:33.919" v="1"/>
          <ac:picMkLst>
            <pc:docMk/>
            <pc:sldMk cId="281247139" sldId="2145709301"/>
            <ac:picMk id="4" creationId="{45788155-B2DA-F7AF-10E1-793F0D0F27F6}"/>
          </ac:picMkLst>
        </pc:picChg>
        <pc:picChg chg="del">
          <ac:chgData name="Anna Selberg" userId="302986ff-010e-4016-9fd1-b8756fb37e68" providerId="ADAL" clId="{A31A3C70-B760-4358-B39C-780FE5342B1B}" dt="2025-05-08T07:23:31.884" v="0" actId="478"/>
          <ac:picMkLst>
            <pc:docMk/>
            <pc:sldMk cId="281247139" sldId="2145709301"/>
            <ac:picMk id="8" creationId="{082D455A-D7DA-1ECC-9576-119256574D6C}"/>
          </ac:picMkLst>
        </pc:picChg>
      </pc:sldChg>
    </pc:docChg>
  </pc:docChgLst>
</pc:chgInfo>
</file>

<file path=ppt/comments/modernComment_11C_25522991.xml><?xml version="1.0" encoding="utf-8"?>
<p188:cmLst xmlns:a="http://schemas.openxmlformats.org/drawingml/2006/main" xmlns:r="http://schemas.openxmlformats.org/officeDocument/2006/relationships" xmlns:p188="http://schemas.microsoft.com/office/powerpoint/2018/8/main">
  <p188:cm id="{EA6FC80B-AFB4-4EB4-9F42-285192A265FC}" authorId="{08E6797E-C182-F23D-BD38-DBE7E2A7A7AE}" status="resolved" created="2024-03-04T13:05:32.591" complete="100000">
    <pc:sldMkLst xmlns:pc="http://schemas.microsoft.com/office/powerpoint/2013/main/command">
      <pc:docMk/>
      <pc:sldMk cId="626141585" sldId="284"/>
    </pc:sldMkLst>
    <p188:txBody>
      <a:bodyPr/>
      <a:lstStyle/>
      <a:p>
        <a:r>
          <a:rPr lang="sv-SE"/>
          <a:t>Tycker denna och nästa kan få vara kvar och användas vid behov.</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61EE81-69DE-4974-A83A-6EC2538107FF}" type="datetimeFigureOut">
              <a:rPr lang="sv-SE" smtClean="0"/>
              <a:t>2025-05-08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FBEED-3E2C-4530-8615-08E979E40E0C}" type="slidenum">
              <a:rPr lang="sv-SE" smtClean="0"/>
              <a:t>‹#›</a:t>
            </a:fld>
            <a:endParaRPr lang="sv-SE"/>
          </a:p>
        </p:txBody>
      </p:sp>
    </p:spTree>
    <p:extLst>
      <p:ext uri="{BB962C8B-B14F-4D97-AF65-F5344CB8AC3E}">
        <p14:creationId xmlns:p14="http://schemas.microsoft.com/office/powerpoint/2010/main" val="2140831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latin typeface="Arial"/>
                <a:cs typeface="Arial"/>
              </a:rPr>
              <a:t>Presentations- och introduktionsmaterial som exempelvis kan användas som komplement till uppdragsbeskrivning för ledamöter i ett sjukvårdsregionalt programområde (RPO) och en sjukvårdsregional samverkansgrupp (RSG).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latin typeface="Arial"/>
                <a:cs typeface="Arial"/>
              </a:rPr>
              <a:t>Gör gärna ett urval bland bilderna och anpassa bildspelet till målgruppen.</a:t>
            </a:r>
          </a:p>
        </p:txBody>
      </p:sp>
      <p:sp>
        <p:nvSpPr>
          <p:cNvPr id="4" name="Platshållare för bildnummer 3"/>
          <p:cNvSpPr>
            <a:spLocks noGrp="1"/>
          </p:cNvSpPr>
          <p:nvPr>
            <p:ph type="sldNum" sz="quarter" idx="5"/>
          </p:nvPr>
        </p:nvSpPr>
        <p:spPr/>
        <p:txBody>
          <a:bodyPr/>
          <a:lstStyle/>
          <a:p>
            <a:fld id="{A1B63068-4E6D-4784-B3DF-6286FBEA2F91}" type="slidenum">
              <a:rPr lang="sv-SE" smtClean="0"/>
              <a:t>1</a:t>
            </a:fld>
            <a:endParaRPr lang="sv-SE"/>
          </a:p>
        </p:txBody>
      </p:sp>
    </p:spTree>
    <p:extLst>
      <p:ext uri="{BB962C8B-B14F-4D97-AF65-F5344CB8AC3E}">
        <p14:creationId xmlns:p14="http://schemas.microsoft.com/office/powerpoint/2010/main" val="65130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577FBEED-3E2C-4530-8615-08E979E40E0C}" type="slidenum">
              <a:rPr lang="sv-SE" smtClean="0"/>
              <a:t>5</a:t>
            </a:fld>
            <a:endParaRPr lang="sv-SE"/>
          </a:p>
        </p:txBody>
      </p:sp>
    </p:spTree>
    <p:extLst>
      <p:ext uri="{BB962C8B-B14F-4D97-AF65-F5344CB8AC3E}">
        <p14:creationId xmlns:p14="http://schemas.microsoft.com/office/powerpoint/2010/main" val="3490384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a:solidFill>
                  <a:srgbClr val="000000"/>
                </a:solidFill>
                <a:effectLst/>
                <a:latin typeface="Calibri" panose="020F0502020204030204" pitchFamily="34" charset="0"/>
                <a:ea typeface="Calibri" panose="020F0502020204030204" pitchFamily="34" charset="0"/>
              </a:rPr>
              <a:t>Främst handlar det om att det ska bli bra för personen som behöver vård.  </a:t>
            </a:r>
          </a:p>
          <a:p>
            <a:r>
              <a:rPr lang="sv-SE" sz="1200">
                <a:solidFill>
                  <a:srgbClr val="000000"/>
                </a:solidFill>
                <a:effectLst/>
                <a:latin typeface="Calibri" panose="020F0502020204030204" pitchFamily="34" charset="0"/>
                <a:ea typeface="Calibri" panose="020F0502020204030204" pitchFamily="34" charset="0"/>
              </a:rPr>
              <a:t>Fokus i systemet är att skapa en sammanhållen struktur för kunskapsstyrning och stödja ett lärande arbetssätt i svensk hälso- och sjukvård.</a:t>
            </a:r>
            <a:endParaRPr lang="sv-SE" sz="1200">
              <a:effectLst/>
              <a:latin typeface="Times New Roman" panose="02020603050405020304" pitchFamily="18" charset="0"/>
              <a:ea typeface="Calibri" panose="020F0502020204030204" pitchFamily="34" charset="0"/>
            </a:endParaRPr>
          </a:p>
          <a:p>
            <a:r>
              <a:rPr lang="sv-SE" sz="1200">
                <a:solidFill>
                  <a:srgbClr val="000000"/>
                </a:solidFill>
                <a:effectLst/>
                <a:latin typeface="Calibri" panose="020F0502020204030204" pitchFamily="34" charset="0"/>
                <a:ea typeface="Calibri" panose="020F0502020204030204" pitchFamily="34" charset="0"/>
              </a:rPr>
              <a:t>Sedan tidigare finns många kunskapsstöd till exempel nationella riktlinjer, vårdprogram och många webbsidor.</a:t>
            </a:r>
            <a:endParaRPr lang="sv-SE" sz="1200">
              <a:effectLst/>
              <a:latin typeface="Times New Roman" panose="02020603050405020304" pitchFamily="18" charset="0"/>
              <a:ea typeface="Calibri" panose="020F0502020204030204" pitchFamily="34" charset="0"/>
            </a:endParaRPr>
          </a:p>
          <a:p>
            <a:r>
              <a:rPr lang="sv-SE" sz="1200">
                <a:solidFill>
                  <a:srgbClr val="000000"/>
                </a:solidFill>
                <a:effectLst/>
                <a:latin typeface="Calibri" panose="020F0502020204030204" pitchFamily="34" charset="0"/>
                <a:ea typeface="Calibri" panose="020F0502020204030204" pitchFamily="34" charset="0"/>
              </a:rPr>
              <a:t>Trots det är vården i dagsläget ojämlik. Och vem du är eller vart du bor påverkar kvaliteten på vården du får.</a:t>
            </a:r>
            <a:endParaRPr lang="sv-SE" sz="1200">
              <a:effectLst/>
              <a:latin typeface="Times New Roman" panose="02020603050405020304" pitchFamily="18" charset="0"/>
              <a:ea typeface="Calibri" panose="020F0502020204030204" pitchFamily="34" charset="0"/>
            </a:endParaRPr>
          </a:p>
          <a:p>
            <a:r>
              <a:rPr lang="sv-SE" sz="1200">
                <a:solidFill>
                  <a:srgbClr val="000000"/>
                </a:solidFill>
                <a:effectLst/>
                <a:latin typeface="Calibri" panose="020F0502020204030204" pitchFamily="34" charset="0"/>
                <a:ea typeface="Calibri" panose="020F0502020204030204" pitchFamily="34" charset="0"/>
              </a:rPr>
              <a:t>Alla patienter och vårdgivare ska kunna lita på att bästa tillgängliga kunskap alltid används.</a:t>
            </a:r>
          </a:p>
          <a:p>
            <a:endParaRPr lang="sv-SE" sz="1200">
              <a:solidFill>
                <a:srgbClr val="000000"/>
              </a:solidFill>
              <a:effectLst/>
              <a:latin typeface="Calibri" panose="020F0502020204030204" pitchFamily="34" charset="0"/>
              <a:ea typeface="Calibri" panose="020F0502020204030204" pitchFamily="34" charset="0"/>
            </a:endParaRPr>
          </a:p>
          <a:p>
            <a:r>
              <a:rPr lang="sv-SE" sz="1200">
                <a:solidFill>
                  <a:srgbClr val="000000"/>
                </a:solidFill>
                <a:effectLst/>
                <a:latin typeface="Calibri" panose="020F0502020204030204" pitchFamily="34" charset="0"/>
                <a:ea typeface="Calibri" panose="020F0502020204030204" pitchFamily="34" charset="0"/>
              </a:rPr>
              <a:t>Ett gemensamt system och arbetssätt för att arbeta evidensbaserat bidrar också till att samhällets resurser används på bästa sätt.</a:t>
            </a:r>
            <a:endParaRPr lang="sv-SE" sz="1200">
              <a:effectLst/>
              <a:latin typeface="Times New Roman" panose="02020603050405020304" pitchFamily="18" charset="0"/>
              <a:ea typeface="Calibri" panose="020F0502020204030204" pitchFamily="34" charset="0"/>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63068-4E6D-4784-B3DF-6286FBEA2F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2770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21 regioner som bemannade grupperingar för att ta fram kunskapsstöd, ofta professionsspecifika men utan patientföreträdare, del av ett förlopp</a:t>
            </a:r>
          </a:p>
          <a:p>
            <a:endParaRPr lang="sv-SE"/>
          </a:p>
          <a:p>
            <a:r>
              <a:rPr lang="sv-SE"/>
              <a:t>Istället nationell samverkan med en gruppering som tar fram beslutsstöd, utifrån patientens behov och resa inkluderande flera professioners perspektiv </a:t>
            </a:r>
          </a:p>
          <a:p>
            <a:endParaRPr lang="sv-SE"/>
          </a:p>
          <a:p>
            <a:r>
              <a:rPr lang="sv-SE"/>
              <a:t>Resurseffektivt</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63068-4E6D-4784-B3DF-6286FBEA2F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795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Det finns tre tydliga nivåer för kunskapsstyrningen. </a:t>
            </a:r>
          </a:p>
          <a:p>
            <a:r>
              <a:rPr lang="sv-SE"/>
              <a:t>Arbetet kräver att vi har en sjukvårdsregional och lokal organisation som stödjer den nationella strukturen.</a:t>
            </a:r>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effectLst/>
                <a:uLnTx/>
                <a:uFillTx/>
                <a:ea typeface="+mn-ea"/>
                <a:cs typeface="Arial"/>
              </a:rPr>
              <a:t>Sjukvårdsregionen speglar det nationella systemet för kunskapsstyrning och är bryggan (den smala midjan) mellan den nationella och den lokala nivån.</a:t>
            </a:r>
            <a:endParaRPr lang="sv-SE" sz="1200" b="0" i="0" u="none" strike="noStrike" kern="1200" cap="none" spc="0" normalizeH="0" baseline="0" noProof="0">
              <a:ln>
                <a:noFill/>
              </a:ln>
              <a:effectLst/>
              <a:uLnTx/>
              <a:uFillTx/>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i="0" u="none" strike="noStrike" kern="1200" cap="none" spc="0" normalizeH="0" baseline="0" noProof="0">
              <a:ln>
                <a:noFill/>
              </a:ln>
              <a:effectLst/>
              <a:uLnTx/>
              <a:uFillTx/>
              <a:cs typeface="Arial"/>
            </a:endParaRPr>
          </a:p>
          <a:p>
            <a:pPr marR="0" lvl="0" algn="l" defTabSz="914400" rtl="0" eaLnBrk="1" fontAlgn="auto" latinLnBrk="0" hangingPunct="1">
              <a:lnSpc>
                <a:spcPct val="100000"/>
              </a:lnSpc>
              <a:spcBef>
                <a:spcPts val="0"/>
              </a:spcBef>
              <a:spcAft>
                <a:spcPts val="0"/>
              </a:spcAft>
              <a:buClrTx/>
              <a:buSzTx/>
              <a:tabLst/>
              <a:defRPr/>
            </a:pPr>
            <a:r>
              <a:rPr kumimoji="0" lang="sv-SE" sz="1200" b="0" i="0" u="none" strike="noStrike" kern="1200" cap="none" spc="0" normalizeH="0" baseline="0" noProof="0">
                <a:ln>
                  <a:noFill/>
                </a:ln>
                <a:effectLst/>
                <a:uLnTx/>
                <a:uFillTx/>
                <a:ea typeface="+mn-ea"/>
                <a:cs typeface="Arial"/>
              </a:rPr>
              <a:t>Samordna sjukvårdsregional nivå, för att stödja nationellt arbete och underlätta lokal implementering genom sjukvårdsregionala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a:cs typeface="Arial"/>
              </a:rPr>
              <a:t>Programområden (RPO)</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a:cs typeface="Arial"/>
              </a:rPr>
              <a:t>Samverkansgrupper (RSG)</a:t>
            </a:r>
          </a:p>
          <a:p>
            <a:pPr marL="742950" lvl="1" indent="-285750">
              <a:buFont typeface="Arial" panose="020B0604020202020204" pitchFamily="34" charset="0"/>
              <a:buChar char="•"/>
              <a:defRPr/>
            </a:pPr>
            <a:r>
              <a:rPr kumimoji="0" lang="sv-SE" sz="1200" b="0" i="0" u="none" strike="noStrike" kern="1200" cap="none" spc="0" normalizeH="0" baseline="0" noProof="0">
                <a:ln>
                  <a:noFill/>
                </a:ln>
                <a:effectLst/>
                <a:uLnTx/>
                <a:uFillTx/>
                <a:ea typeface="+mn-ea"/>
                <a:cs typeface="Arial"/>
              </a:rPr>
              <a:t>Samordnare med ansvar för värdskapet</a:t>
            </a:r>
            <a:endParaRPr lang="sv-SE" sz="1200" b="0" i="0" u="none" strike="noStrike" kern="1200" cap="none" spc="0" normalizeH="0" baseline="0" noProof="0">
              <a:ln>
                <a:noFill/>
              </a:ln>
              <a:effectLst/>
              <a:uLnTx/>
              <a:uFillTx/>
              <a:cs typeface="Arial"/>
            </a:endParaRPr>
          </a:p>
          <a:p>
            <a:pPr marL="742950" lvl="1" indent="-285750">
              <a:buFont typeface="Arial" panose="020B0604020202020204" pitchFamily="34" charset="0"/>
              <a:buChar char="•"/>
              <a:defRPr/>
            </a:pPr>
            <a:r>
              <a:rPr kumimoji="0" lang="sv-SE" sz="1200" b="0" i="0" u="none" strike="noStrike" kern="1200" cap="none" spc="0" normalizeH="0" baseline="0" noProof="0">
                <a:ln>
                  <a:noFill/>
                </a:ln>
                <a:effectLst/>
                <a:uLnTx/>
                <a:uFillTx/>
                <a:ea typeface="+mn-ea"/>
                <a:cs typeface="Arial"/>
              </a:rPr>
              <a:t>Beredningsgrupp för SKS med ansvar för ärendehantering</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sv-SE" sz="1200" b="0" i="0" u="none" strike="noStrike" kern="1200" cap="none" spc="0" normalizeH="0" baseline="0" noProof="0">
              <a:ln>
                <a:noFill/>
              </a:ln>
              <a:effectLst/>
              <a:uLnTx/>
              <a:uFillTx/>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sv-SE" sz="1200" b="1" i="0" u="none" strike="noStrike" kern="1200" cap="none" spc="0" normalizeH="0" baseline="0" noProof="0">
                <a:ln>
                  <a:noFill/>
                </a:ln>
                <a:effectLst/>
                <a:uLnTx/>
                <a:uFillTx/>
                <a:ea typeface="+mn-ea"/>
                <a:cs typeface="Arial"/>
              </a:rPr>
              <a:t>Kunskapsstyrningsgruppen </a:t>
            </a:r>
            <a:r>
              <a:rPr kumimoji="0" lang="sv-SE" sz="1200" b="0" i="0" u="none" strike="noStrike" kern="1200" cap="none" spc="0" normalizeH="0" baseline="0" noProof="0">
                <a:ln>
                  <a:noFill/>
                </a:ln>
                <a:effectLst/>
                <a:uLnTx/>
                <a:uFillTx/>
                <a:ea typeface="+mn-ea"/>
                <a:cs typeface="Arial"/>
              </a:rPr>
              <a:t>med representant från varje region ser till  att sjukvårdsregionens uppdrag uppfylls.</a:t>
            </a:r>
            <a:endParaRPr lang="sv-SE" sz="1200" b="0" i="0" u="none" strike="noStrike" kern="1200" cap="none" spc="0" normalizeH="0" baseline="0" noProof="0">
              <a:ln>
                <a:noFill/>
              </a:ln>
              <a:effectLst/>
              <a:uLnTx/>
              <a:uFillTx/>
              <a:cs typeface="Arial"/>
            </a:endParaRPr>
          </a:p>
          <a:p>
            <a:pPr marL="457200" lvl="1" indent="0">
              <a:buFont typeface="Arial" panose="020B0604020202020204" pitchFamily="34" charset="0"/>
              <a:buNone/>
              <a:defRPr/>
            </a:pPr>
            <a:endParaRPr lang="sv-SE" sz="1200" b="0" i="0" u="none" strike="noStrike" kern="1200" cap="none" spc="0" normalizeH="0" baseline="0" noProof="0">
              <a:ln>
                <a:noFill/>
              </a:ln>
              <a:effectLst/>
              <a:uLnTx/>
              <a:uFillTx/>
              <a:cs typeface="Arial"/>
            </a:endParaRPr>
          </a:p>
          <a:p>
            <a:pPr marR="0" lvl="0" algn="l" defTabSz="914400" rtl="0" eaLnBrk="1" fontAlgn="auto" latinLnBrk="0" hangingPunct="1">
              <a:lnSpc>
                <a:spcPct val="100000"/>
              </a:lnSpc>
              <a:spcBef>
                <a:spcPts val="0"/>
              </a:spcBef>
              <a:spcAft>
                <a:spcPts val="0"/>
              </a:spcAft>
              <a:buClrTx/>
              <a:buSzTx/>
              <a:tabLst/>
              <a:defRPr/>
            </a:pPr>
            <a:endParaRPr lang="sv-SE" sz="1200" b="0" i="0" u="none" strike="noStrike" kern="1200" cap="none" spc="0" normalizeH="0" baseline="0" noProof="0">
              <a:ln>
                <a:noFill/>
              </a:ln>
              <a:effectLst/>
              <a:uLnTx/>
              <a:uFillTx/>
              <a:cs typeface="Arial"/>
            </a:endParaRPr>
          </a:p>
          <a:p>
            <a:endParaRPr lang="sv-SE"/>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63068-4E6D-4784-B3DF-6286FBEA2F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4291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264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endParaRPr lang="sv-SE" b="0" i="0">
              <a:solidFill>
                <a:srgbClr val="222222"/>
              </a:solidFill>
              <a:effectLst/>
              <a:latin typeface="open sans" panose="020B0606030504020204" pitchFamily="34" charset="0"/>
              <a:ea typeface="open sans"/>
              <a:cs typeface="open sans"/>
            </a:endParaRPr>
          </a:p>
          <a:p>
            <a:pPr algn="l"/>
            <a:r>
              <a:rPr lang="sv-SE" b="0" i="0">
                <a:solidFill>
                  <a:srgbClr val="222222"/>
                </a:solidFill>
                <a:effectLst/>
                <a:latin typeface="open sans" panose="020B0606030504020204" pitchFamily="34" charset="0"/>
              </a:rPr>
              <a:t>Sveriges regioner har sedan 2018 ett gemensamt system för kunskapsstyrning. Genom att utveckla arbetssätt i samarbete krokar regioner arm med varandra, med kommuner, patient- och professionsföreningar, nationella myndigheter och forskarsamhället. Samarbetet tydliggör också vårdens och patientens gemensamma utvecklingsarbete för att skapa rätt vård och behandling för varje enskild individ. Kunskapsstyrning är ett verktyg som används för att göra en bra vård ännu bättre. Målet med kunskapsstyrning är att alltid använda bästa tillgängliga kunskap.</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DC2E8-5A7C-4501-94AA-64B7337D521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929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latin typeface="Calibri" panose="020F0502020204030204" pitchFamily="34" charset="0"/>
                <a:cs typeface="Calibri" panose="020F0502020204030204" pitchFamily="34" charset="0"/>
              </a:rPr>
              <a:t>Värdskapet för NPO är fördelat mellan sjukvårdsregionerna. Värdskapet innebär att förse NPO med stödresurser som processledare, kompetens och utvecklingskraft. I vissa fall ligger värdskapet på SKR.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latin typeface="Calibri" panose="020F0502020204030204" pitchFamily="34" charset="0"/>
                <a:cs typeface="Calibri" panose="020F0502020204030204" pitchFamily="34" charset="0"/>
              </a:rPr>
              <a:t>Sjukvårdsregion Mellansverige har värdskap för inringade NPO.</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Värdskap för NPO </a:t>
            </a:r>
            <a:r>
              <a:rPr lang="sv-SE" sz="1200" err="1"/>
              <a:t>perioperativ</a:t>
            </a:r>
            <a:r>
              <a:rPr lang="sv-SE" sz="1200"/>
              <a:t> vård, intensivvård och transplantation ej utsett än.</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707A1E-DDAA-8E46-A17B-26FFF1B60C3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698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707A1E-DDAA-8E46-A17B-26FFF1B60C3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6165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707A1E-DDAA-8E46-A17B-26FFF1B60C3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195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Programområden och nationella samverkansgrupper</a:t>
            </a:r>
            <a:r>
              <a:rPr lang="sv-SE" baseline="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B35D3A-815D-43F6-AA86-7D089281C2D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070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048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048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Fortsatt samverkan utifrån den gemensamma visionen</a:t>
            </a:r>
          </a:p>
        </p:txBody>
      </p:sp>
      <p:sp>
        <p:nvSpPr>
          <p:cNvPr id="4" name="Platshållare för bildnummer 3"/>
          <p:cNvSpPr>
            <a:spLocks noGrp="1"/>
          </p:cNvSpPr>
          <p:nvPr>
            <p:ph type="sldNum" sz="quarter" idx="5"/>
          </p:nvPr>
        </p:nvSpPr>
        <p:spPr/>
        <p:txBody>
          <a:bodyPr/>
          <a:lstStyle/>
          <a:p>
            <a:fld id="{577FBEED-3E2C-4530-8615-08E979E40E0C}" type="slidenum">
              <a:rPr lang="sv-SE" smtClean="0"/>
              <a:t>18</a:t>
            </a:fld>
            <a:endParaRPr lang="sv-SE"/>
          </a:p>
        </p:txBody>
      </p:sp>
    </p:spTree>
    <p:extLst>
      <p:ext uri="{BB962C8B-B14F-4D97-AF65-F5344CB8AC3E}">
        <p14:creationId xmlns:p14="http://schemas.microsoft.com/office/powerpoint/2010/main" val="3460219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1929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a:t>Uppdaterat 17/12/Anna</a:t>
            </a:r>
          </a:p>
        </p:txBody>
      </p:sp>
      <p:sp>
        <p:nvSpPr>
          <p:cNvPr id="4" name="Platshållare för bildnummer 3"/>
          <p:cNvSpPr>
            <a:spLocks noGrp="1"/>
          </p:cNvSpPr>
          <p:nvPr>
            <p:ph type="sldNum" sz="quarter" idx="5"/>
          </p:nvPr>
        </p:nvSpPr>
        <p:spPr/>
        <p:txBody>
          <a:bodyPr/>
          <a:lstStyle/>
          <a:p>
            <a:fld id="{A1B63068-4E6D-4784-B3DF-6286FBEA2F91}" type="slidenum">
              <a:rPr lang="sv-SE" smtClean="0"/>
              <a:t>20</a:t>
            </a:fld>
            <a:endParaRPr lang="sv-SE"/>
          </a:p>
        </p:txBody>
      </p:sp>
    </p:spTree>
    <p:extLst>
      <p:ext uri="{BB962C8B-B14F-4D97-AF65-F5344CB8AC3E}">
        <p14:creationId xmlns:p14="http://schemas.microsoft.com/office/powerpoint/2010/main" val="322323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a:cs typeface="Calibri"/>
            </a:endParaRPr>
          </a:p>
          <a:p>
            <a:r>
              <a:rPr lang="sv-SE" baseline="0"/>
              <a:t>I systemet ska vi ta fram gemensamma kunskapsstöd. </a:t>
            </a:r>
          </a:p>
          <a:p>
            <a:endParaRPr lang="sv-SE" baseline="0"/>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a:t>Vi stödjer våra verksamheter att implementera och använda kunskapen.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a:p>
          <a:p>
            <a:r>
              <a:rPr lang="sv-SE" baseline="0"/>
              <a:t>Vi följer upp hur utfallet blir när vi jobbar med kunskapsstöden både på individen och på gruppnivå.</a:t>
            </a:r>
          </a:p>
          <a:p>
            <a:endParaRPr lang="sv-SE" baseline="0"/>
          </a:p>
          <a:p>
            <a:pPr algn="l"/>
            <a:endParaRPr lang="sv-SE" baseline="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FDEE8-F113-436E-BCA0-69AC2F0B07F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631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78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442032-F02D-4F13-BE09-E93EF3C22FA0}"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7966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a:latin typeface="Arial"/>
              <a:cs typeface="Arial"/>
            </a:endParaRPr>
          </a:p>
        </p:txBody>
      </p:sp>
      <p:sp>
        <p:nvSpPr>
          <p:cNvPr id="4" name="Platshållare för bildnummer 3"/>
          <p:cNvSpPr>
            <a:spLocks noGrp="1"/>
          </p:cNvSpPr>
          <p:nvPr>
            <p:ph type="sldNum" sz="quarter" idx="5"/>
          </p:nvPr>
        </p:nvSpPr>
        <p:spPr/>
        <p:txBody>
          <a:bodyPr/>
          <a:lstStyle/>
          <a:p>
            <a:fld id="{A1B63068-4E6D-4784-B3DF-6286FBEA2F91}" type="slidenum">
              <a:rPr lang="sv-SE" smtClean="0"/>
              <a:t>24</a:t>
            </a:fld>
            <a:endParaRPr lang="sv-SE"/>
          </a:p>
        </p:txBody>
      </p:sp>
    </p:spTree>
    <p:extLst>
      <p:ext uri="{BB962C8B-B14F-4D97-AF65-F5344CB8AC3E}">
        <p14:creationId xmlns:p14="http://schemas.microsoft.com/office/powerpoint/2010/main" val="3113464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9062D111-7079-944C-8ACF-5B4BF452DD5F}"/>
              </a:ext>
            </a:extLst>
          </p:cNvPr>
          <p:cNvSpPr>
            <a:spLocks noGrp="1"/>
          </p:cNvSpPr>
          <p:nvPr>
            <p:ph type="subTitle" idx="1"/>
          </p:nvPr>
        </p:nvSpPr>
        <p:spPr>
          <a:xfrm>
            <a:off x="1524000" y="3602038"/>
            <a:ext cx="9144000" cy="1655762"/>
          </a:xfrm>
        </p:spPr>
        <p:txBody>
          <a:bodyPr/>
          <a:lstStyle>
            <a:lvl1pPr marL="0" indent="0" algn="ctr">
              <a:buNone/>
              <a:defRPr sz="2400"/>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9297706-B7D5-264F-8E08-652943D692E2}"/>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5" name="Platshållare för sidfot 4">
            <a:extLst>
              <a:ext uri="{FF2B5EF4-FFF2-40B4-BE49-F238E27FC236}">
                <a16:creationId xmlns:a16="http://schemas.microsoft.com/office/drawing/2014/main" id="{6D977C2C-5775-414E-B077-8DC80BDD0C1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4209798-DC02-9749-826A-9FBBD059D1AE}"/>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
        <p:nvSpPr>
          <p:cNvPr id="7" name="Rubrik 1">
            <a:extLst>
              <a:ext uri="{FF2B5EF4-FFF2-40B4-BE49-F238E27FC236}">
                <a16:creationId xmlns:a16="http://schemas.microsoft.com/office/drawing/2014/main" id="{4C23A6A8-D902-4914-4896-40E672C0EF5A}"/>
              </a:ext>
            </a:extLst>
          </p:cNvPr>
          <p:cNvSpPr>
            <a:spLocks noGrp="1"/>
          </p:cNvSpPr>
          <p:nvPr>
            <p:ph type="ctrTitle" idx="4294967295" hasCustomPrompt="1"/>
          </p:nvPr>
        </p:nvSpPr>
        <p:spPr>
          <a:xfrm>
            <a:off x="1410440" y="1990213"/>
            <a:ext cx="9371120" cy="1483119"/>
          </a:xfrm>
        </p:spPr>
        <p:txBody>
          <a:bodyPr>
            <a:normAutofit/>
          </a:bodyPr>
          <a:lstStyle>
            <a:lvl1pPr>
              <a:defRPr/>
            </a:lvl1pPr>
          </a:lstStyle>
          <a:p>
            <a:r>
              <a:rPr lang="sv-SE">
                <a:latin typeface="Arial"/>
                <a:cs typeface="Arial"/>
              </a:rPr>
              <a:t>Rubrik</a:t>
            </a:r>
          </a:p>
        </p:txBody>
      </p:sp>
    </p:spTree>
    <p:extLst>
      <p:ext uri="{BB962C8B-B14F-4D97-AF65-F5344CB8AC3E}">
        <p14:creationId xmlns:p14="http://schemas.microsoft.com/office/powerpoint/2010/main" val="51052394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EC4D16-8305-9C47-8D5A-160C0E95E6B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8833454-A6DA-A04D-89E6-23632B54961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EF6645F-F05A-D34F-867C-AE0E1F951FCC}"/>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5" name="Platshållare för sidfot 4">
            <a:extLst>
              <a:ext uri="{FF2B5EF4-FFF2-40B4-BE49-F238E27FC236}">
                <a16:creationId xmlns:a16="http://schemas.microsoft.com/office/drawing/2014/main" id="{5AC6750D-864D-F447-910D-39D4122730F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16D38EC-0663-B24B-8093-C058A80FFE74}"/>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18008312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31A203-4159-C74F-8A2A-755CC955256D}"/>
              </a:ext>
            </a:extLst>
          </p:cNvPr>
          <p:cNvSpPr>
            <a:spLocks noGrp="1"/>
          </p:cNvSpPr>
          <p:nvPr>
            <p:ph type="title"/>
          </p:nvPr>
        </p:nvSpPr>
        <p:spPr>
          <a:xfrm>
            <a:off x="831851" y="170974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FEB3CB0-B9EA-864B-A136-D46428F68CB0}"/>
              </a:ext>
            </a:extLst>
          </p:cNvPr>
          <p:cNvSpPr>
            <a:spLocks noGrp="1"/>
          </p:cNvSpPr>
          <p:nvPr>
            <p:ph type="body" idx="1"/>
          </p:nvPr>
        </p:nvSpPr>
        <p:spPr>
          <a:xfrm>
            <a:off x="831851" y="4589473"/>
            <a:ext cx="10515600" cy="1500187"/>
          </a:xfrm>
        </p:spPr>
        <p:txBody>
          <a:bodyPr/>
          <a:lstStyle>
            <a:lvl1pPr marL="0" indent="0">
              <a:buNone/>
              <a:defRPr sz="2400">
                <a:solidFill>
                  <a:schemeClr val="tx1">
                    <a:tint val="75000"/>
                  </a:schemeClr>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7C26A90-7162-954A-95A9-E8DC61410818}"/>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5" name="Platshållare för sidfot 4">
            <a:extLst>
              <a:ext uri="{FF2B5EF4-FFF2-40B4-BE49-F238E27FC236}">
                <a16:creationId xmlns:a16="http://schemas.microsoft.com/office/drawing/2014/main" id="{00BC5343-D56E-5044-8EFF-A174402F7F5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AB292F-C443-A048-8FAB-6854E64C7025}"/>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3896165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44DA03-4407-0B48-8F79-EB8F2C22902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48A325C-39F8-E146-8A48-F342FB7CFBA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3081617-0AEC-5140-BB0C-091F24609D3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7259A82-6A1B-B947-AD1B-1FF85948590B}"/>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6" name="Platshållare för sidfot 5">
            <a:extLst>
              <a:ext uri="{FF2B5EF4-FFF2-40B4-BE49-F238E27FC236}">
                <a16:creationId xmlns:a16="http://schemas.microsoft.com/office/drawing/2014/main" id="{3FE26DC7-DE77-654F-8142-E3720EB5FEF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F8DFF78-13A2-914F-A98A-03B5AAA846D0}"/>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137981371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63C324-7447-A84D-B454-8794934DDCAD}"/>
              </a:ext>
            </a:extLst>
          </p:cNvPr>
          <p:cNvSpPr>
            <a:spLocks noGrp="1"/>
          </p:cNvSpPr>
          <p:nvPr>
            <p:ph type="title"/>
          </p:nvPr>
        </p:nvSpPr>
        <p:spPr>
          <a:xfrm>
            <a:off x="839788" y="365129"/>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5B4C2CA-693E-A746-B43A-0276F9D1D289}"/>
              </a:ext>
            </a:extLst>
          </p:cNvPr>
          <p:cNvSpPr>
            <a:spLocks noGrp="1"/>
          </p:cNvSpPr>
          <p:nvPr>
            <p:ph type="body" idx="1"/>
          </p:nvPr>
        </p:nvSpPr>
        <p:spPr>
          <a:xfrm>
            <a:off x="839789" y="1681163"/>
            <a:ext cx="5157787" cy="823912"/>
          </a:xfrm>
        </p:spPr>
        <p:txBody>
          <a:bodyPr anchor="b"/>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59E6C21-D2A9-3F4A-8E48-39D25B3F7EAF}"/>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DEE8C14-8936-E74A-86D1-E4F892ECAB63}"/>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7332E04-7DF0-614F-8790-C3491B74B33A}"/>
              </a:ext>
            </a:extLst>
          </p:cNvPr>
          <p:cNvSpPr>
            <a:spLocks noGrp="1"/>
          </p:cNvSpPr>
          <p:nvPr>
            <p:ph sz="quarter" idx="4"/>
          </p:nvPr>
        </p:nvSpPr>
        <p:spPr>
          <a:xfrm>
            <a:off x="6172203"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6B7D520-AA1F-5046-A9F9-AB310C770778}"/>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8" name="Platshållare för sidfot 7">
            <a:extLst>
              <a:ext uri="{FF2B5EF4-FFF2-40B4-BE49-F238E27FC236}">
                <a16:creationId xmlns:a16="http://schemas.microsoft.com/office/drawing/2014/main" id="{099643B8-8B62-6C47-8DE8-9833EA3027E8}"/>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BE53A7C-D78B-2D41-913A-01D09C8E7918}"/>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352815717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021B88-64E9-0F4A-B92F-C5FAE69E182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6FBCB67-64C8-D34A-95DE-E295B36E24A9}"/>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4" name="Platshållare för sidfot 3">
            <a:extLst>
              <a:ext uri="{FF2B5EF4-FFF2-40B4-BE49-F238E27FC236}">
                <a16:creationId xmlns:a16="http://schemas.microsoft.com/office/drawing/2014/main" id="{929CEC47-8706-ED4B-9CFE-539AC5C69BED}"/>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A876BD3-F17F-D84E-9E26-506D239473B8}"/>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20318794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F7E2123-8EA6-4B42-9309-CF47B17D5118}"/>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3" name="Platshållare för sidfot 2">
            <a:extLst>
              <a:ext uri="{FF2B5EF4-FFF2-40B4-BE49-F238E27FC236}">
                <a16:creationId xmlns:a16="http://schemas.microsoft.com/office/drawing/2014/main" id="{B04C2003-9387-BE4D-8474-5E2B0ECCF23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9C9F62A-3188-2F4C-87EB-2C69795B73F4}"/>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36649707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D3F26C-2DCB-0240-A0CB-28B18AFB77C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D3F9E87-FCFA-C14A-A77F-C8BC2DDFF856}"/>
              </a:ext>
            </a:extLst>
          </p:cNvPr>
          <p:cNvSpPr>
            <a:spLocks noGrp="1"/>
          </p:cNvSpPr>
          <p:nvPr>
            <p:ph idx="1"/>
          </p:nvPr>
        </p:nvSpPr>
        <p:spPr>
          <a:xfrm>
            <a:off x="5183188" y="98743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A377097-8661-9049-9165-A8075E6C0BD1}"/>
              </a:ext>
            </a:extLst>
          </p:cNvPr>
          <p:cNvSpPr>
            <a:spLocks noGrp="1"/>
          </p:cNvSpPr>
          <p:nvPr>
            <p:ph type="body" sz="half" idx="2"/>
          </p:nvPr>
        </p:nvSpPr>
        <p:spPr>
          <a:xfrm>
            <a:off x="839788" y="2057400"/>
            <a:ext cx="3932237" cy="3811588"/>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50506BA-D4C4-B546-87D4-15C62C096553}"/>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6" name="Platshållare för sidfot 5">
            <a:extLst>
              <a:ext uri="{FF2B5EF4-FFF2-40B4-BE49-F238E27FC236}">
                <a16:creationId xmlns:a16="http://schemas.microsoft.com/office/drawing/2014/main" id="{DAD014FB-AFAA-0C4F-9742-8C7FE44F6E4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3D799FC-D2B5-644E-A3A8-E5F2D08421E4}"/>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62386616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166082-F53B-464B-8113-7C8F3D04C59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289C7211-9B9F-0D49-A04E-909A175E929D}"/>
              </a:ext>
            </a:extLst>
          </p:cNvPr>
          <p:cNvSpPr>
            <a:spLocks noGrp="1"/>
          </p:cNvSpPr>
          <p:nvPr>
            <p:ph type="pic" idx="1"/>
          </p:nvPr>
        </p:nvSpPr>
        <p:spPr>
          <a:xfrm>
            <a:off x="5183188" y="987435"/>
            <a:ext cx="6172200" cy="4873625"/>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A494CB87-8846-6F46-A664-695D2CE572FE}"/>
              </a:ext>
            </a:extLst>
          </p:cNvPr>
          <p:cNvSpPr>
            <a:spLocks noGrp="1"/>
          </p:cNvSpPr>
          <p:nvPr>
            <p:ph type="body" sz="half" idx="2"/>
          </p:nvPr>
        </p:nvSpPr>
        <p:spPr>
          <a:xfrm>
            <a:off x="839788" y="2057400"/>
            <a:ext cx="3932237" cy="3811588"/>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5AEC49A-03E5-DF47-B445-0FE4864C7584}"/>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6" name="Platshållare för sidfot 5">
            <a:extLst>
              <a:ext uri="{FF2B5EF4-FFF2-40B4-BE49-F238E27FC236}">
                <a16:creationId xmlns:a16="http://schemas.microsoft.com/office/drawing/2014/main" id="{D396F029-316B-3849-96AB-DB3D3AC65B9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85A83B2-9325-7C48-B399-6ED3025DEF52}"/>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333369778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B88723-499F-5443-9A69-FDB9158E18D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D3EF8E3-6F55-7F46-B6F5-A8CC1E3C0C81}"/>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B746626-32BE-B241-AF6F-0239ABE68A01}"/>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5" name="Platshållare för sidfot 4">
            <a:extLst>
              <a:ext uri="{FF2B5EF4-FFF2-40B4-BE49-F238E27FC236}">
                <a16:creationId xmlns:a16="http://schemas.microsoft.com/office/drawing/2014/main" id="{225E76BB-D246-4142-B1C5-1DE0B361291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85C2297-53D6-784A-8E7C-10B346EA1E0F}"/>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182903166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33BA8B8B-9FBA-3045-9FCC-1341CC7369AD}"/>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2B36C3D-F170-774E-85F4-359854F2E029}"/>
              </a:ext>
            </a:extLst>
          </p:cNvPr>
          <p:cNvSpPr>
            <a:spLocks noGrp="1"/>
          </p:cNvSpPr>
          <p:nvPr>
            <p:ph type="body" orient="vert" idx="1"/>
          </p:nvPr>
        </p:nvSpPr>
        <p:spPr>
          <a:xfrm>
            <a:off x="838203"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643DB9-81F4-7E46-88B6-8BCED040D045}"/>
              </a:ext>
            </a:extLst>
          </p:cNvPr>
          <p:cNvSpPr>
            <a:spLocks noGrp="1"/>
          </p:cNvSpPr>
          <p:nvPr>
            <p:ph type="dt" sz="half" idx="10"/>
          </p:nvPr>
        </p:nvSpPr>
        <p:spPr/>
        <p:txBody>
          <a:bodyPr/>
          <a:lstStyle/>
          <a:p>
            <a:fld id="{86C81BDC-8216-3C4F-8E99-19DCC8FF5470}" type="datetimeFigureOut">
              <a:rPr lang="sv-SE" smtClean="0"/>
              <a:t>2025-05-08</a:t>
            </a:fld>
            <a:endParaRPr lang="sv-SE"/>
          </a:p>
        </p:txBody>
      </p:sp>
      <p:sp>
        <p:nvSpPr>
          <p:cNvPr id="5" name="Platshållare för sidfot 4">
            <a:extLst>
              <a:ext uri="{FF2B5EF4-FFF2-40B4-BE49-F238E27FC236}">
                <a16:creationId xmlns:a16="http://schemas.microsoft.com/office/drawing/2014/main" id="{55811851-16C3-2448-ACDE-F25ECA79575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E095A24-9A30-A243-8D97-74E9EB400AEE}"/>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89603500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Rubrikbild">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40C726CD-34A2-441B-82CC-AA2D39F4CBDB}"/>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1">
            <a:extLst>
              <a:ext uri="{FF2B5EF4-FFF2-40B4-BE49-F238E27FC236}">
                <a16:creationId xmlns:a16="http://schemas.microsoft.com/office/drawing/2014/main" id="{9795F843-3CE1-ED4D-A4D1-B27B6DB646D1}"/>
              </a:ext>
            </a:extLst>
          </p:cNvPr>
          <p:cNvSpPr>
            <a:spLocks noGrp="1"/>
          </p:cNvSpPr>
          <p:nvPr>
            <p:ph type="ctrTitle"/>
          </p:nvPr>
        </p:nvSpPr>
        <p:spPr bwMode="gray">
          <a:xfrm>
            <a:off x="988742" y="616841"/>
            <a:ext cx="9144000" cy="609793"/>
          </a:xfrm>
        </p:spPr>
        <p:txBody>
          <a:bodyPr anchor="b">
            <a:normAutofit/>
          </a:bodyPr>
          <a:lstStyle>
            <a:lvl1pPr algn="l">
              <a:defRPr sz="3600">
                <a:solidFill>
                  <a:srgbClr val="377D7A"/>
                </a:solidFill>
              </a:defRPr>
            </a:lvl1pPr>
          </a:lstStyle>
          <a:p>
            <a:r>
              <a:rPr lang="sv-SE"/>
              <a:t>Klicka här för att ändra mall för rubrikformat</a:t>
            </a:r>
          </a:p>
        </p:txBody>
      </p:sp>
      <p:sp>
        <p:nvSpPr>
          <p:cNvPr id="8" name="Platshållare för text 11">
            <a:extLst>
              <a:ext uri="{FF2B5EF4-FFF2-40B4-BE49-F238E27FC236}">
                <a16:creationId xmlns:a16="http://schemas.microsoft.com/office/drawing/2014/main" id="{CF58C1CC-ECA4-5141-95FE-2805C6A2DC6C}"/>
              </a:ext>
            </a:extLst>
          </p:cNvPr>
          <p:cNvSpPr>
            <a:spLocks noGrp="1"/>
          </p:cNvSpPr>
          <p:nvPr>
            <p:ph type="body" sz="quarter" idx="10"/>
          </p:nvPr>
        </p:nvSpPr>
        <p:spPr bwMode="gray">
          <a:xfrm>
            <a:off x="989013" y="1422400"/>
            <a:ext cx="9144000" cy="4186238"/>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6" name="Platshållare för bildnummer 4">
            <a:extLst>
              <a:ext uri="{FF2B5EF4-FFF2-40B4-BE49-F238E27FC236}">
                <a16:creationId xmlns:a16="http://schemas.microsoft.com/office/drawing/2014/main" id="{CED34E8E-7CAD-47EA-B64A-DA562142F83B}"/>
              </a:ext>
            </a:extLst>
          </p:cNvPr>
          <p:cNvSpPr>
            <a:spLocks noGrp="1"/>
          </p:cNvSpPr>
          <p:nvPr>
            <p:ph type="sldNum" sz="quarter" idx="12"/>
          </p:nvPr>
        </p:nvSpPr>
        <p:spPr bwMode="gray">
          <a:xfrm>
            <a:off x="11644630" y="6648450"/>
            <a:ext cx="464820" cy="209550"/>
          </a:xfrm>
        </p:spPr>
        <p:txBody>
          <a:bodyPr lIns="0" tIns="0" rIns="0" bIns="0" anchor="ctr"/>
          <a:lstStyle>
            <a:lvl1pPr algn="r">
              <a:defRPr sz="1200">
                <a:solidFill>
                  <a:schemeClr val="bg1"/>
                </a:solidFill>
              </a:defRPr>
            </a:lvl1pPr>
          </a:lstStyle>
          <a:p>
            <a:fld id="{2DBAD975-63FF-4468-AC34-025F73E043F9}" type="slidenum">
              <a:rPr lang="sv-SE" smtClean="0"/>
              <a:pPr/>
              <a:t>‹#›</a:t>
            </a:fld>
            <a:endParaRPr lang="sv-SE"/>
          </a:p>
        </p:txBody>
      </p:sp>
    </p:spTree>
    <p:extLst>
      <p:ext uri="{BB962C8B-B14F-4D97-AF65-F5344CB8AC3E}">
        <p14:creationId xmlns:p14="http://schemas.microsoft.com/office/powerpoint/2010/main" val="96077186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Rubrikbild">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C8B5827A-02FE-4763-8351-D5D6710FD757}"/>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1">
            <a:extLst>
              <a:ext uri="{FF2B5EF4-FFF2-40B4-BE49-F238E27FC236}">
                <a16:creationId xmlns:a16="http://schemas.microsoft.com/office/drawing/2014/main" id="{9795F843-3CE1-ED4D-A4D1-B27B6DB646D1}"/>
              </a:ext>
            </a:extLst>
          </p:cNvPr>
          <p:cNvSpPr>
            <a:spLocks noGrp="1"/>
          </p:cNvSpPr>
          <p:nvPr>
            <p:ph type="ctrTitle"/>
          </p:nvPr>
        </p:nvSpPr>
        <p:spPr bwMode="gray">
          <a:xfrm>
            <a:off x="190500" y="616841"/>
            <a:ext cx="11760200" cy="609793"/>
          </a:xfrm>
        </p:spPr>
        <p:txBody>
          <a:bodyPr anchor="b">
            <a:normAutofit/>
          </a:bodyPr>
          <a:lstStyle>
            <a:lvl1pPr algn="l">
              <a:defRPr sz="3600">
                <a:solidFill>
                  <a:srgbClr val="377D7A"/>
                </a:solidFill>
              </a:defRPr>
            </a:lvl1pPr>
          </a:lstStyle>
          <a:p>
            <a:r>
              <a:rPr lang="sv-SE"/>
              <a:t>Klicka här för att ändra mall för rubrikformat</a:t>
            </a:r>
          </a:p>
        </p:txBody>
      </p:sp>
      <p:sp>
        <p:nvSpPr>
          <p:cNvPr id="5" name="Platshållare för bildnummer 4">
            <a:extLst>
              <a:ext uri="{FF2B5EF4-FFF2-40B4-BE49-F238E27FC236}">
                <a16:creationId xmlns:a16="http://schemas.microsoft.com/office/drawing/2014/main" id="{873C5CD0-1D79-4FD4-8831-10A494BF3275}"/>
              </a:ext>
            </a:extLst>
          </p:cNvPr>
          <p:cNvSpPr>
            <a:spLocks noGrp="1"/>
          </p:cNvSpPr>
          <p:nvPr>
            <p:ph type="sldNum" sz="quarter" idx="12"/>
          </p:nvPr>
        </p:nvSpPr>
        <p:spPr bwMode="gray">
          <a:xfrm>
            <a:off x="11644630" y="6648450"/>
            <a:ext cx="464820" cy="209550"/>
          </a:xfrm>
        </p:spPr>
        <p:txBody>
          <a:bodyPr lIns="0" tIns="0" rIns="0" bIns="0" anchor="ctr"/>
          <a:lstStyle>
            <a:lvl1pPr algn="r">
              <a:defRPr sz="1200">
                <a:solidFill>
                  <a:schemeClr val="bg1"/>
                </a:solidFill>
              </a:defRPr>
            </a:lvl1pPr>
          </a:lstStyle>
          <a:p>
            <a:fld id="{2DBAD975-63FF-4468-AC34-025F73E043F9}" type="slidenum">
              <a:rPr lang="sv-SE" smtClean="0"/>
              <a:pPr/>
              <a:t>‹#›</a:t>
            </a:fld>
            <a:endParaRPr lang="sv-SE"/>
          </a:p>
        </p:txBody>
      </p:sp>
    </p:spTree>
    <p:extLst>
      <p:ext uri="{BB962C8B-B14F-4D97-AF65-F5344CB8AC3E}">
        <p14:creationId xmlns:p14="http://schemas.microsoft.com/office/powerpoint/2010/main" val="224611038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ubrikbi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9795F843-3CE1-ED4D-A4D1-B27B6DB646D1}"/>
              </a:ext>
            </a:extLst>
          </p:cNvPr>
          <p:cNvSpPr>
            <a:spLocks noGrp="1"/>
          </p:cNvSpPr>
          <p:nvPr>
            <p:ph type="ctrTitle"/>
          </p:nvPr>
        </p:nvSpPr>
        <p:spPr>
          <a:xfrm>
            <a:off x="988742" y="616841"/>
            <a:ext cx="9144000" cy="609793"/>
          </a:xfrm>
        </p:spPr>
        <p:txBody>
          <a:bodyPr anchor="b">
            <a:normAutofit/>
          </a:bodyPr>
          <a:lstStyle>
            <a:lvl1pPr algn="l">
              <a:defRPr sz="3600"/>
            </a:lvl1pPr>
          </a:lstStyle>
          <a:p>
            <a:r>
              <a:rPr lang="sv-SE"/>
              <a:t>Klicka här för att ändra mall för rubrikformat</a:t>
            </a:r>
          </a:p>
        </p:txBody>
      </p:sp>
      <p:sp>
        <p:nvSpPr>
          <p:cNvPr id="8" name="Platshållare för text 11">
            <a:extLst>
              <a:ext uri="{FF2B5EF4-FFF2-40B4-BE49-F238E27FC236}">
                <a16:creationId xmlns:a16="http://schemas.microsoft.com/office/drawing/2014/main" id="{CF58C1CC-ECA4-5141-95FE-2805C6A2DC6C}"/>
              </a:ext>
            </a:extLst>
          </p:cNvPr>
          <p:cNvSpPr>
            <a:spLocks noGrp="1"/>
          </p:cNvSpPr>
          <p:nvPr>
            <p:ph type="body" sz="quarter" idx="10"/>
          </p:nvPr>
        </p:nvSpPr>
        <p:spPr>
          <a:xfrm>
            <a:off x="989013" y="1422400"/>
            <a:ext cx="9144000" cy="41862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31072191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39BEDAC0-5874-E04B-91DB-F5F975627185}"/>
              </a:ext>
            </a:extLst>
          </p:cNvPr>
          <p:cNvSpPr>
            <a:spLocks noGrp="1"/>
          </p:cNvSpPr>
          <p:nvPr>
            <p:ph type="ctrTitle"/>
          </p:nvPr>
        </p:nvSpPr>
        <p:spPr>
          <a:xfrm>
            <a:off x="3350942" y="2349500"/>
            <a:ext cx="5158058" cy="1219200"/>
          </a:xfrm>
        </p:spPr>
        <p:txBody>
          <a:bodyPr anchor="b">
            <a:normAutofit/>
          </a:bodyPr>
          <a:lstStyle>
            <a:lvl1pPr algn="ctr">
              <a:defRPr sz="3600"/>
            </a:lvl1pPr>
          </a:lstStyle>
          <a:p>
            <a:r>
              <a:rPr lang="sv-SE"/>
              <a:t>Klicka här för att ändra mall för rubrikformat</a:t>
            </a:r>
          </a:p>
        </p:txBody>
      </p:sp>
    </p:spTree>
    <p:extLst>
      <p:ext uri="{BB962C8B-B14F-4D97-AF65-F5344CB8AC3E}">
        <p14:creationId xmlns:p14="http://schemas.microsoft.com/office/powerpoint/2010/main" val="224340083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9C4D5F23-7C9C-F741-BD57-C8983CF39840}"/>
              </a:ext>
            </a:extLst>
          </p:cNvPr>
          <p:cNvSpPr>
            <a:spLocks noGrp="1"/>
          </p:cNvSpPr>
          <p:nvPr>
            <p:ph type="ctrTitle"/>
          </p:nvPr>
        </p:nvSpPr>
        <p:spPr>
          <a:xfrm>
            <a:off x="988742" y="616841"/>
            <a:ext cx="9144000" cy="609793"/>
          </a:xfrm>
        </p:spPr>
        <p:txBody>
          <a:bodyPr anchor="b">
            <a:normAutofit/>
          </a:bodyPr>
          <a:lstStyle>
            <a:lvl1pPr algn="l">
              <a:defRPr sz="3600"/>
            </a:lvl1pPr>
          </a:lstStyle>
          <a:p>
            <a:r>
              <a:rPr lang="sv-SE"/>
              <a:t>Klicka här för att ändra mall för rubrikformat</a:t>
            </a:r>
          </a:p>
        </p:txBody>
      </p:sp>
      <p:sp>
        <p:nvSpPr>
          <p:cNvPr id="4" name="Platshållare för diagram 3">
            <a:extLst>
              <a:ext uri="{FF2B5EF4-FFF2-40B4-BE49-F238E27FC236}">
                <a16:creationId xmlns:a16="http://schemas.microsoft.com/office/drawing/2014/main" id="{25595C8F-5C86-AD41-81CB-49F231878EF4}"/>
              </a:ext>
            </a:extLst>
          </p:cNvPr>
          <p:cNvSpPr>
            <a:spLocks noGrp="1"/>
          </p:cNvSpPr>
          <p:nvPr>
            <p:ph type="chart" sz="quarter" idx="10"/>
          </p:nvPr>
        </p:nvSpPr>
        <p:spPr>
          <a:xfrm>
            <a:off x="988742" y="1397000"/>
            <a:ext cx="9144000" cy="4737100"/>
          </a:xfrm>
        </p:spPr>
        <p:txBody>
          <a:bodyPr/>
          <a:lstStyle/>
          <a:p>
            <a:r>
              <a:rPr lang="sv-SE"/>
              <a:t>Klicka på ikonen för att lägga till ett diagram</a:t>
            </a:r>
          </a:p>
        </p:txBody>
      </p:sp>
    </p:spTree>
    <p:extLst>
      <p:ext uri="{BB962C8B-B14F-4D97-AF65-F5344CB8AC3E}">
        <p14:creationId xmlns:p14="http://schemas.microsoft.com/office/powerpoint/2010/main" val="186745906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Anpassad layout">
    <p:spTree>
      <p:nvGrpSpPr>
        <p:cNvPr id="1" name=""/>
        <p:cNvGrpSpPr/>
        <p:nvPr/>
      </p:nvGrpSpPr>
      <p:grpSpPr>
        <a:xfrm>
          <a:off x="0" y="0"/>
          <a:ext cx="0" cy="0"/>
          <a:chOff x="0" y="0"/>
          <a:chExt cx="0" cy="0"/>
        </a:xfrm>
      </p:grpSpPr>
      <p:sp>
        <p:nvSpPr>
          <p:cNvPr id="3" name="Platshållare för bild 15">
            <a:extLst>
              <a:ext uri="{FF2B5EF4-FFF2-40B4-BE49-F238E27FC236}">
                <a16:creationId xmlns:a16="http://schemas.microsoft.com/office/drawing/2014/main" id="{627232BD-4CA2-2247-B71E-E9AC38B6CEFA}"/>
              </a:ext>
            </a:extLst>
          </p:cNvPr>
          <p:cNvSpPr>
            <a:spLocks noGrp="1"/>
          </p:cNvSpPr>
          <p:nvPr>
            <p:ph type="pic" sz="quarter" idx="10"/>
          </p:nvPr>
        </p:nvSpPr>
        <p:spPr>
          <a:xfrm>
            <a:off x="0" y="0"/>
            <a:ext cx="12192000" cy="7161696"/>
          </a:xfrm>
        </p:spPr>
        <p:txBody>
          <a:bodyPr/>
          <a:lstStyle/>
          <a:p>
            <a:r>
              <a:rPr lang="sv-SE"/>
              <a:t>Klicka på ikonen för att lägga till en bild</a:t>
            </a:r>
          </a:p>
        </p:txBody>
      </p:sp>
      <p:grpSp>
        <p:nvGrpSpPr>
          <p:cNvPr id="4" name="Grupp 3">
            <a:extLst>
              <a:ext uri="{FF2B5EF4-FFF2-40B4-BE49-F238E27FC236}">
                <a16:creationId xmlns:a16="http://schemas.microsoft.com/office/drawing/2014/main" id="{66A257AA-5F16-1A4A-B3E3-DA688DDA87C4}"/>
              </a:ext>
            </a:extLst>
          </p:cNvPr>
          <p:cNvGrpSpPr/>
          <p:nvPr/>
        </p:nvGrpSpPr>
        <p:grpSpPr>
          <a:xfrm>
            <a:off x="10444481" y="5727126"/>
            <a:ext cx="2222205" cy="884879"/>
            <a:chOff x="10242697" y="5607996"/>
            <a:chExt cx="2222205" cy="884879"/>
          </a:xfrm>
        </p:grpSpPr>
        <p:sp>
          <p:nvSpPr>
            <p:cNvPr id="5" name="textruta 4">
              <a:extLst>
                <a:ext uri="{FF2B5EF4-FFF2-40B4-BE49-F238E27FC236}">
                  <a16:creationId xmlns:a16="http://schemas.microsoft.com/office/drawing/2014/main" id="{4DDCF8DE-35BF-CE4C-84F1-345F9BD1A59D}"/>
                </a:ext>
              </a:extLst>
            </p:cNvPr>
            <p:cNvSpPr txBox="1"/>
            <p:nvPr/>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bg1"/>
                  </a:solidFill>
                  <a:effectLst/>
                  <a:latin typeface="+mn-lt"/>
                  <a:ea typeface="+mn-ea"/>
                  <a:cs typeface="+mn-cs"/>
                </a:rPr>
                <a:t>SVERIGES REGIONER I SAMVERKAN</a:t>
              </a:r>
              <a:endParaRPr lang="sv-SE" sz="820" kern="1200">
                <a:solidFill>
                  <a:schemeClr val="bg1"/>
                </a:solidFill>
                <a:effectLst/>
                <a:latin typeface="+mn-lt"/>
                <a:ea typeface="+mn-ea"/>
                <a:cs typeface="+mn-cs"/>
              </a:endParaRPr>
            </a:p>
          </p:txBody>
        </p:sp>
        <p:sp>
          <p:nvSpPr>
            <p:cNvPr id="6" name="textruta 5">
              <a:extLst>
                <a:ext uri="{FF2B5EF4-FFF2-40B4-BE49-F238E27FC236}">
                  <a16:creationId xmlns:a16="http://schemas.microsoft.com/office/drawing/2014/main" id="{36D91317-B3A4-F44F-A50E-7262129857E7}"/>
                </a:ext>
              </a:extLst>
            </p:cNvPr>
            <p:cNvSpPr txBox="1"/>
            <p:nvPr/>
          </p:nvSpPr>
          <p:spPr>
            <a:xfrm>
              <a:off x="10242697" y="5607996"/>
              <a:ext cx="2222205" cy="669414"/>
            </a:xfrm>
            <a:prstGeom prst="rect">
              <a:avLst/>
            </a:prstGeom>
            <a:noFill/>
          </p:spPr>
          <p:txBody>
            <a:bodyPr wrap="square" rtlCol="0">
              <a:spAutoFit/>
            </a:bodyPr>
            <a:lstStyle/>
            <a:p>
              <a:pPr>
                <a:lnSpc>
                  <a:spcPts val="1480"/>
                </a:lnSpc>
              </a:pPr>
              <a:r>
                <a:rPr lang="sv-SE" sz="1400" b="1" kern="1200">
                  <a:solidFill>
                    <a:schemeClr val="bg1"/>
                  </a:solidFill>
                  <a:effectLst/>
                  <a:latin typeface="+mn-lt"/>
                  <a:ea typeface="+mn-ea"/>
                  <a:cs typeface="+mn-cs"/>
                </a:rPr>
                <a:t>Nationellt system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för kunskapsstyrning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Hälso- och sjukvård</a:t>
              </a:r>
              <a:endParaRPr lang="sv-SE" sz="1800" kern="1200">
                <a:solidFill>
                  <a:schemeClr val="bg1"/>
                </a:solidFill>
                <a:effectLst/>
                <a:latin typeface="+mn-lt"/>
                <a:ea typeface="+mn-ea"/>
                <a:cs typeface="+mn-cs"/>
              </a:endParaRPr>
            </a:p>
          </p:txBody>
        </p:sp>
        <p:cxnSp>
          <p:nvCxnSpPr>
            <p:cNvPr id="7" name="Rak 6">
              <a:extLst>
                <a:ext uri="{FF2B5EF4-FFF2-40B4-BE49-F238E27FC236}">
                  <a16:creationId xmlns:a16="http://schemas.microsoft.com/office/drawing/2014/main" id="{2677C2A9-EE1A-3D47-A628-E42AF60ADC3A}"/>
                </a:ext>
              </a:extLst>
            </p:cNvPr>
            <p:cNvCxnSpPr>
              <a:cxnSpLocks/>
            </p:cNvCxnSpPr>
            <p:nvPr/>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 name="Grupp 7">
            <a:extLst>
              <a:ext uri="{FF2B5EF4-FFF2-40B4-BE49-F238E27FC236}">
                <a16:creationId xmlns:a16="http://schemas.microsoft.com/office/drawing/2014/main" id="{B1819E8B-7BDB-6141-977D-7EF44C3E334F}"/>
              </a:ext>
            </a:extLst>
          </p:cNvPr>
          <p:cNvGrpSpPr/>
          <p:nvPr userDrawn="1"/>
        </p:nvGrpSpPr>
        <p:grpSpPr>
          <a:xfrm>
            <a:off x="10444481" y="5727126"/>
            <a:ext cx="2222205" cy="884879"/>
            <a:chOff x="10242697" y="5607996"/>
            <a:chExt cx="2222205" cy="884879"/>
          </a:xfrm>
        </p:grpSpPr>
        <p:sp>
          <p:nvSpPr>
            <p:cNvPr id="9" name="textruta 8">
              <a:extLst>
                <a:ext uri="{FF2B5EF4-FFF2-40B4-BE49-F238E27FC236}">
                  <a16:creationId xmlns:a16="http://schemas.microsoft.com/office/drawing/2014/main" id="{FF6F8030-A4CC-C748-A26E-38FD2E87979A}"/>
                </a:ext>
              </a:extLst>
            </p:cNvPr>
            <p:cNvSpPr txBox="1"/>
            <p:nvPr userDrawn="1"/>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bg1"/>
                  </a:solidFill>
                  <a:effectLst/>
                  <a:latin typeface="+mn-lt"/>
                  <a:ea typeface="+mn-ea"/>
                  <a:cs typeface="+mn-cs"/>
                </a:rPr>
                <a:t>SVERIGES REGIONER I SAMVERKAN</a:t>
              </a:r>
              <a:endParaRPr lang="sv-SE" sz="820" kern="1200">
                <a:solidFill>
                  <a:schemeClr val="bg1"/>
                </a:solidFill>
                <a:effectLst/>
                <a:latin typeface="+mn-lt"/>
                <a:ea typeface="+mn-ea"/>
                <a:cs typeface="+mn-cs"/>
              </a:endParaRPr>
            </a:p>
          </p:txBody>
        </p:sp>
        <p:sp>
          <p:nvSpPr>
            <p:cNvPr id="10" name="textruta 9">
              <a:extLst>
                <a:ext uri="{FF2B5EF4-FFF2-40B4-BE49-F238E27FC236}">
                  <a16:creationId xmlns:a16="http://schemas.microsoft.com/office/drawing/2014/main" id="{2685D7D2-FDF8-F246-859F-C45D301F4D2E}"/>
                </a:ext>
              </a:extLst>
            </p:cNvPr>
            <p:cNvSpPr txBox="1"/>
            <p:nvPr userDrawn="1"/>
          </p:nvSpPr>
          <p:spPr>
            <a:xfrm>
              <a:off x="10242697" y="5607996"/>
              <a:ext cx="2222205" cy="669414"/>
            </a:xfrm>
            <a:prstGeom prst="rect">
              <a:avLst/>
            </a:prstGeom>
            <a:noFill/>
          </p:spPr>
          <p:txBody>
            <a:bodyPr wrap="square" rtlCol="0">
              <a:spAutoFit/>
            </a:bodyPr>
            <a:lstStyle/>
            <a:p>
              <a:pPr>
                <a:lnSpc>
                  <a:spcPts val="1480"/>
                </a:lnSpc>
              </a:pPr>
              <a:r>
                <a:rPr lang="sv-SE" sz="1400" b="1" kern="1200">
                  <a:solidFill>
                    <a:schemeClr val="bg1"/>
                  </a:solidFill>
                  <a:effectLst/>
                  <a:latin typeface="+mn-lt"/>
                  <a:ea typeface="+mn-ea"/>
                  <a:cs typeface="+mn-cs"/>
                </a:rPr>
                <a:t>Nationellt system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för kunskapsstyrning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Hälso- och sjukvård</a:t>
              </a:r>
              <a:endParaRPr lang="sv-SE" sz="1800" kern="1200">
                <a:solidFill>
                  <a:schemeClr val="bg1"/>
                </a:solidFill>
                <a:effectLst/>
                <a:latin typeface="+mn-lt"/>
                <a:ea typeface="+mn-ea"/>
                <a:cs typeface="+mn-cs"/>
              </a:endParaRPr>
            </a:p>
          </p:txBody>
        </p:sp>
        <p:cxnSp>
          <p:nvCxnSpPr>
            <p:cNvPr id="11" name="Rak 10">
              <a:extLst>
                <a:ext uri="{FF2B5EF4-FFF2-40B4-BE49-F238E27FC236}">
                  <a16:creationId xmlns:a16="http://schemas.microsoft.com/office/drawing/2014/main" id="{690F618A-4C54-7A4A-8027-63A38AD9A5F8}"/>
                </a:ext>
              </a:extLst>
            </p:cNvPr>
            <p:cNvCxnSpPr>
              <a:cxnSpLocks/>
            </p:cNvCxnSpPr>
            <p:nvPr userDrawn="1"/>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038889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_Anpassad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F5919A7-E5E7-E447-AC47-3628E2C2C37E}"/>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4" name="Grupp 3">
            <a:extLst>
              <a:ext uri="{FF2B5EF4-FFF2-40B4-BE49-F238E27FC236}">
                <a16:creationId xmlns:a16="http://schemas.microsoft.com/office/drawing/2014/main" id="{BD851597-1D96-1F49-9B1A-ED0727F4581C}"/>
              </a:ext>
            </a:extLst>
          </p:cNvPr>
          <p:cNvGrpSpPr/>
          <p:nvPr/>
        </p:nvGrpSpPr>
        <p:grpSpPr>
          <a:xfrm>
            <a:off x="10242697" y="5607996"/>
            <a:ext cx="2222205" cy="884879"/>
            <a:chOff x="10242697" y="5607996"/>
            <a:chExt cx="2222205" cy="884879"/>
          </a:xfrm>
        </p:grpSpPr>
        <p:sp>
          <p:nvSpPr>
            <p:cNvPr id="5" name="textruta 4">
              <a:extLst>
                <a:ext uri="{FF2B5EF4-FFF2-40B4-BE49-F238E27FC236}">
                  <a16:creationId xmlns:a16="http://schemas.microsoft.com/office/drawing/2014/main" id="{51D8CF96-0018-FD40-88CB-DC6ACA2FB156}"/>
                </a:ext>
              </a:extLst>
            </p:cNvPr>
            <p:cNvSpPr txBox="1"/>
            <p:nvPr/>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bg1"/>
                  </a:solidFill>
                  <a:effectLst/>
                  <a:latin typeface="+mn-lt"/>
                  <a:ea typeface="+mn-ea"/>
                  <a:cs typeface="+mn-cs"/>
                </a:rPr>
                <a:t>SVERIGES REGIONER I SAMVERKAN</a:t>
              </a:r>
              <a:endParaRPr lang="sv-SE" sz="820" kern="1200">
                <a:solidFill>
                  <a:schemeClr val="bg1"/>
                </a:solidFill>
                <a:effectLst/>
                <a:latin typeface="+mn-lt"/>
                <a:ea typeface="+mn-ea"/>
                <a:cs typeface="+mn-cs"/>
              </a:endParaRPr>
            </a:p>
          </p:txBody>
        </p:sp>
        <p:sp>
          <p:nvSpPr>
            <p:cNvPr id="6" name="textruta 5">
              <a:extLst>
                <a:ext uri="{FF2B5EF4-FFF2-40B4-BE49-F238E27FC236}">
                  <a16:creationId xmlns:a16="http://schemas.microsoft.com/office/drawing/2014/main" id="{A2A8A072-9169-BC43-801A-A61BF591F032}"/>
                </a:ext>
              </a:extLst>
            </p:cNvPr>
            <p:cNvSpPr txBox="1"/>
            <p:nvPr/>
          </p:nvSpPr>
          <p:spPr>
            <a:xfrm>
              <a:off x="10242697" y="5607996"/>
              <a:ext cx="2222205" cy="669414"/>
            </a:xfrm>
            <a:prstGeom prst="rect">
              <a:avLst/>
            </a:prstGeom>
            <a:noFill/>
          </p:spPr>
          <p:txBody>
            <a:bodyPr wrap="square" rtlCol="0">
              <a:spAutoFit/>
            </a:bodyPr>
            <a:lstStyle/>
            <a:p>
              <a:pPr>
                <a:lnSpc>
                  <a:spcPts val="1480"/>
                </a:lnSpc>
              </a:pPr>
              <a:r>
                <a:rPr lang="sv-SE" sz="1400" b="1" kern="1200">
                  <a:solidFill>
                    <a:schemeClr val="bg1"/>
                  </a:solidFill>
                  <a:effectLst/>
                  <a:latin typeface="+mn-lt"/>
                  <a:ea typeface="+mn-ea"/>
                  <a:cs typeface="+mn-cs"/>
                </a:rPr>
                <a:t>Nationellt system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för kunskapsstyrning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Hälso- och sjukvård</a:t>
              </a:r>
              <a:endParaRPr lang="sv-SE" sz="1800" kern="1200">
                <a:solidFill>
                  <a:schemeClr val="bg1"/>
                </a:solidFill>
                <a:effectLst/>
                <a:latin typeface="+mn-lt"/>
                <a:ea typeface="+mn-ea"/>
                <a:cs typeface="+mn-cs"/>
              </a:endParaRPr>
            </a:p>
          </p:txBody>
        </p:sp>
        <p:cxnSp>
          <p:nvCxnSpPr>
            <p:cNvPr id="7" name="Rak 6">
              <a:extLst>
                <a:ext uri="{FF2B5EF4-FFF2-40B4-BE49-F238E27FC236}">
                  <a16:creationId xmlns:a16="http://schemas.microsoft.com/office/drawing/2014/main" id="{9E836D9E-4AB0-0C41-802B-ED4298D608B2}"/>
                </a:ext>
              </a:extLst>
            </p:cNvPr>
            <p:cNvCxnSpPr>
              <a:cxnSpLocks/>
            </p:cNvCxnSpPr>
            <p:nvPr/>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Platshållare för text 11">
            <a:extLst>
              <a:ext uri="{FF2B5EF4-FFF2-40B4-BE49-F238E27FC236}">
                <a16:creationId xmlns:a16="http://schemas.microsoft.com/office/drawing/2014/main" id="{3BC94B7A-F171-604C-9683-0DB769480ECF}"/>
              </a:ext>
            </a:extLst>
          </p:cNvPr>
          <p:cNvSpPr>
            <a:spLocks noGrp="1"/>
          </p:cNvSpPr>
          <p:nvPr>
            <p:ph type="body" sz="quarter" idx="10"/>
          </p:nvPr>
        </p:nvSpPr>
        <p:spPr>
          <a:xfrm>
            <a:off x="1141413" y="1574800"/>
            <a:ext cx="9144000" cy="41862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text 20">
            <a:extLst>
              <a:ext uri="{FF2B5EF4-FFF2-40B4-BE49-F238E27FC236}">
                <a16:creationId xmlns:a16="http://schemas.microsoft.com/office/drawing/2014/main" id="{42676A12-DB87-3E48-8425-B6EE63037088}"/>
              </a:ext>
            </a:extLst>
          </p:cNvPr>
          <p:cNvSpPr>
            <a:spLocks noGrp="1"/>
          </p:cNvSpPr>
          <p:nvPr>
            <p:ph type="body" sz="quarter" idx="12"/>
          </p:nvPr>
        </p:nvSpPr>
        <p:spPr>
          <a:xfrm>
            <a:off x="1141413" y="761565"/>
            <a:ext cx="9144000" cy="660400"/>
          </a:xfrm>
        </p:spPr>
        <p:txBody>
          <a:bodyPr>
            <a:noAutofit/>
          </a:bodyPr>
          <a:lstStyle>
            <a:lvl1pPr>
              <a:defRPr sz="3600" b="1">
                <a:solidFill>
                  <a:schemeClr val="bg1"/>
                </a:solidFill>
              </a:defRPr>
            </a:lvl1pPr>
          </a:lstStyle>
          <a:p>
            <a:pPr lvl="0"/>
            <a:r>
              <a:rPr lang="sv-SE"/>
              <a:t>Klicka här för att ändra format på bakgrundstexten</a:t>
            </a:r>
          </a:p>
        </p:txBody>
      </p:sp>
      <p:grpSp>
        <p:nvGrpSpPr>
          <p:cNvPr id="11" name="Grupp 10">
            <a:extLst>
              <a:ext uri="{FF2B5EF4-FFF2-40B4-BE49-F238E27FC236}">
                <a16:creationId xmlns:a16="http://schemas.microsoft.com/office/drawing/2014/main" id="{67BBF980-C512-0447-A28B-C4C2C1F78096}"/>
              </a:ext>
            </a:extLst>
          </p:cNvPr>
          <p:cNvGrpSpPr/>
          <p:nvPr userDrawn="1"/>
        </p:nvGrpSpPr>
        <p:grpSpPr>
          <a:xfrm>
            <a:off x="10242697" y="5607996"/>
            <a:ext cx="2222205" cy="884879"/>
            <a:chOff x="10242697" y="5607996"/>
            <a:chExt cx="2222205" cy="884879"/>
          </a:xfrm>
        </p:grpSpPr>
        <p:sp>
          <p:nvSpPr>
            <p:cNvPr id="12" name="textruta 11">
              <a:extLst>
                <a:ext uri="{FF2B5EF4-FFF2-40B4-BE49-F238E27FC236}">
                  <a16:creationId xmlns:a16="http://schemas.microsoft.com/office/drawing/2014/main" id="{4CB3DB73-CD80-6941-876E-37F777FC5E4F}"/>
                </a:ext>
              </a:extLst>
            </p:cNvPr>
            <p:cNvSpPr txBox="1"/>
            <p:nvPr userDrawn="1"/>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bg1"/>
                  </a:solidFill>
                  <a:effectLst/>
                  <a:latin typeface="+mn-lt"/>
                  <a:ea typeface="+mn-ea"/>
                  <a:cs typeface="+mn-cs"/>
                </a:rPr>
                <a:t>SVERIGES REGIONER I SAMVERKAN</a:t>
              </a:r>
              <a:endParaRPr lang="sv-SE" sz="820" kern="1200">
                <a:solidFill>
                  <a:schemeClr val="bg1"/>
                </a:solidFill>
                <a:effectLst/>
                <a:latin typeface="+mn-lt"/>
                <a:ea typeface="+mn-ea"/>
                <a:cs typeface="+mn-cs"/>
              </a:endParaRPr>
            </a:p>
          </p:txBody>
        </p:sp>
        <p:sp>
          <p:nvSpPr>
            <p:cNvPr id="13" name="textruta 12">
              <a:extLst>
                <a:ext uri="{FF2B5EF4-FFF2-40B4-BE49-F238E27FC236}">
                  <a16:creationId xmlns:a16="http://schemas.microsoft.com/office/drawing/2014/main" id="{2322C6A7-FC94-F84A-9ED7-D07BAFDC4FFA}"/>
                </a:ext>
              </a:extLst>
            </p:cNvPr>
            <p:cNvSpPr txBox="1"/>
            <p:nvPr userDrawn="1"/>
          </p:nvSpPr>
          <p:spPr>
            <a:xfrm>
              <a:off x="10242697" y="5607996"/>
              <a:ext cx="2222205" cy="669414"/>
            </a:xfrm>
            <a:prstGeom prst="rect">
              <a:avLst/>
            </a:prstGeom>
            <a:noFill/>
          </p:spPr>
          <p:txBody>
            <a:bodyPr wrap="square" rtlCol="0">
              <a:spAutoFit/>
            </a:bodyPr>
            <a:lstStyle/>
            <a:p>
              <a:pPr>
                <a:lnSpc>
                  <a:spcPts val="1480"/>
                </a:lnSpc>
              </a:pPr>
              <a:r>
                <a:rPr lang="sv-SE" sz="1400" b="1" kern="1200">
                  <a:solidFill>
                    <a:schemeClr val="bg1"/>
                  </a:solidFill>
                  <a:effectLst/>
                  <a:latin typeface="+mn-lt"/>
                  <a:ea typeface="+mn-ea"/>
                  <a:cs typeface="+mn-cs"/>
                </a:rPr>
                <a:t>Nationellt system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för kunskapsstyrning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Hälso- och sjukvård</a:t>
              </a:r>
              <a:endParaRPr lang="sv-SE" sz="1800" kern="1200">
                <a:solidFill>
                  <a:schemeClr val="bg1"/>
                </a:solidFill>
                <a:effectLst/>
                <a:latin typeface="+mn-lt"/>
                <a:ea typeface="+mn-ea"/>
                <a:cs typeface="+mn-cs"/>
              </a:endParaRPr>
            </a:p>
          </p:txBody>
        </p:sp>
        <p:cxnSp>
          <p:nvCxnSpPr>
            <p:cNvPr id="14" name="Rak 13">
              <a:extLst>
                <a:ext uri="{FF2B5EF4-FFF2-40B4-BE49-F238E27FC236}">
                  <a16:creationId xmlns:a16="http://schemas.microsoft.com/office/drawing/2014/main" id="{47BA1FC6-63BA-2641-B133-B828EDB49E3A}"/>
                </a:ext>
              </a:extLst>
            </p:cNvPr>
            <p:cNvCxnSpPr>
              <a:cxnSpLocks/>
            </p:cNvCxnSpPr>
            <p:nvPr userDrawn="1"/>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810912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_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5ECCEBBD-DCC5-9D46-8E00-EA10C52082DB}"/>
              </a:ext>
            </a:extLst>
          </p:cNvPr>
          <p:cNvSpPr>
            <a:spLocks noGrp="1"/>
          </p:cNvSpPr>
          <p:nvPr>
            <p:ph type="ctrTitle"/>
          </p:nvPr>
        </p:nvSpPr>
        <p:spPr>
          <a:xfrm>
            <a:off x="5829302" y="743841"/>
            <a:ext cx="4127500" cy="805559"/>
          </a:xfrm>
        </p:spPr>
        <p:txBody>
          <a:bodyPr anchor="b">
            <a:noAutofit/>
          </a:bodyPr>
          <a:lstStyle>
            <a:lvl1pPr algn="l">
              <a:defRPr sz="2800"/>
            </a:lvl1pPr>
          </a:lstStyle>
          <a:p>
            <a:r>
              <a:rPr lang="sv-SE"/>
              <a:t>Klicka här för att ändra mall för rubrikformat</a:t>
            </a:r>
          </a:p>
        </p:txBody>
      </p:sp>
      <p:sp>
        <p:nvSpPr>
          <p:cNvPr id="4" name="Platshållare för text 11">
            <a:extLst>
              <a:ext uri="{FF2B5EF4-FFF2-40B4-BE49-F238E27FC236}">
                <a16:creationId xmlns:a16="http://schemas.microsoft.com/office/drawing/2014/main" id="{5B50278C-4D2B-704E-A5F0-C7A065AD63B0}"/>
              </a:ext>
            </a:extLst>
          </p:cNvPr>
          <p:cNvSpPr>
            <a:spLocks noGrp="1"/>
          </p:cNvSpPr>
          <p:nvPr>
            <p:ph type="body" sz="quarter" idx="10"/>
          </p:nvPr>
        </p:nvSpPr>
        <p:spPr>
          <a:xfrm>
            <a:off x="5829302" y="1727200"/>
            <a:ext cx="4127500" cy="4186238"/>
          </a:xfrm>
        </p:spPr>
        <p:txBody>
          <a:bodyPr/>
          <a:lstStyle>
            <a:lvl1pPr marL="342900" indent="-342900">
              <a:buFont typeface="Arial" panose="020B0604020202020204" pitchFamily="34" charset="0"/>
              <a:buChar char="•"/>
              <a:defRPr/>
            </a:lvl1pPr>
          </a:lstStyle>
          <a:p>
            <a:pPr lvl="0"/>
            <a:r>
              <a:rPr lang="sv-SE"/>
              <a:t>Klicka här för att ändra format på bakgrundstexten</a:t>
            </a:r>
          </a:p>
        </p:txBody>
      </p:sp>
      <p:sp>
        <p:nvSpPr>
          <p:cNvPr id="5" name="Platshållare för bild 3">
            <a:extLst>
              <a:ext uri="{FF2B5EF4-FFF2-40B4-BE49-F238E27FC236}">
                <a16:creationId xmlns:a16="http://schemas.microsoft.com/office/drawing/2014/main" id="{95429808-FCC4-BF42-A19A-25EAACB20599}"/>
              </a:ext>
            </a:extLst>
          </p:cNvPr>
          <p:cNvSpPr>
            <a:spLocks noGrp="1"/>
          </p:cNvSpPr>
          <p:nvPr>
            <p:ph type="pic" sz="quarter" idx="11"/>
          </p:nvPr>
        </p:nvSpPr>
        <p:spPr>
          <a:xfrm>
            <a:off x="0" y="0"/>
            <a:ext cx="5257800" cy="6642100"/>
          </a:xfrm>
        </p:spPr>
        <p:txBody>
          <a:bodyPr/>
          <a:lstStyle/>
          <a:p>
            <a:r>
              <a:rPr lang="sv-SE"/>
              <a:t>Klicka på ikonen för att lägga till en bild</a:t>
            </a:r>
          </a:p>
        </p:txBody>
      </p:sp>
    </p:spTree>
    <p:extLst>
      <p:ext uri="{BB962C8B-B14F-4D97-AF65-F5344CB8AC3E}">
        <p14:creationId xmlns:p14="http://schemas.microsoft.com/office/powerpoint/2010/main" val="18118208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Rubrik och innehåll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0592581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om">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BF7BF05E-0759-41B0-A771-97D723EF6EC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030359141"/>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A73B26-9942-CCC2-19F7-2C097B20730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CE86E42-C78B-04F5-8B62-E314910BAF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8FBF602-7E4D-C2F7-4FC6-5CC030E87F72}"/>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5" name="Platshållare för sidfot 4">
            <a:extLst>
              <a:ext uri="{FF2B5EF4-FFF2-40B4-BE49-F238E27FC236}">
                <a16:creationId xmlns:a16="http://schemas.microsoft.com/office/drawing/2014/main" id="{FBFEFDE4-52D7-9DCF-9B30-A2B1C679000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24748EA-4165-655D-03D0-973BB53F081E}"/>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637465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6C52D5-E53A-998A-685B-A97CE8A2C14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598D42D-4FD0-2BE8-F6C6-409F374429F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665A12D-6748-FF5F-3F53-922E7393CEF2}"/>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5" name="Platshållare för sidfot 4">
            <a:extLst>
              <a:ext uri="{FF2B5EF4-FFF2-40B4-BE49-F238E27FC236}">
                <a16:creationId xmlns:a16="http://schemas.microsoft.com/office/drawing/2014/main" id="{1A79281B-8D52-E280-8D98-D11C404C12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20AB7C6-757F-4297-B168-2BE0FA8C75B7}"/>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8977045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C7C2B7-50B4-4DDA-A675-C8519AAE64EC}"/>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820E59C-5724-C230-8FE2-D982022823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DAD0688-A631-26C7-CCC4-6A458F6D7295}"/>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5" name="Platshållare för sidfot 4">
            <a:extLst>
              <a:ext uri="{FF2B5EF4-FFF2-40B4-BE49-F238E27FC236}">
                <a16:creationId xmlns:a16="http://schemas.microsoft.com/office/drawing/2014/main" id="{8485A2D3-45B9-5970-34F2-4B863A222BC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C72E807-C0D4-3E13-2F51-B98ED09400E7}"/>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5186237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686345-EAA2-C0A5-DC24-60E24F761D7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2CBE5AF-198B-46A7-77F9-BFD479676BC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DB32164-C13E-4EDD-E41D-FD09EADE62C6}"/>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45D87BE1-4150-821E-6172-0967F5902E34}"/>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6" name="Platshållare för sidfot 5">
            <a:extLst>
              <a:ext uri="{FF2B5EF4-FFF2-40B4-BE49-F238E27FC236}">
                <a16:creationId xmlns:a16="http://schemas.microsoft.com/office/drawing/2014/main" id="{A36E1A00-5F5E-CD3F-AD4A-8AE310C33CF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1869915-D06A-F6CE-DF36-624C29370C78}"/>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4800837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61C551-CB31-1081-14E0-7433B95D1A4F}"/>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5D64549-3D99-67D6-4407-B76124CFBC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17EA01F-9E44-D275-1C67-11537BB5DBD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6E73A7B-8A6D-FAFF-9687-CA83728C89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B2C76578-2EC4-B1C8-4A90-DC9737CC5E0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F6AAB22-31D0-533B-86B6-AB4D5F7E6E85}"/>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8" name="Platshållare för sidfot 7">
            <a:extLst>
              <a:ext uri="{FF2B5EF4-FFF2-40B4-BE49-F238E27FC236}">
                <a16:creationId xmlns:a16="http://schemas.microsoft.com/office/drawing/2014/main" id="{FE15AC93-466A-4BAE-1E95-79E9F8FEDFE2}"/>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133CC58-DAC6-B058-E901-8C52501A962B}"/>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5517186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8AF3E9D-EBB6-D9CA-5836-328AE4885A1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91B8A80-236F-3FB9-396F-4EBB2B064370}"/>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4" name="Platshållare för sidfot 3">
            <a:extLst>
              <a:ext uri="{FF2B5EF4-FFF2-40B4-BE49-F238E27FC236}">
                <a16:creationId xmlns:a16="http://schemas.microsoft.com/office/drawing/2014/main" id="{73F9E951-3A5E-F1FB-17BC-9C1DB7420C3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471B7B94-B4E6-00DE-1B9D-2C2F05B7127F}"/>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713979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9237E2E-61F7-1151-2777-A112E8C4EBB1}"/>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3" name="Platshållare för sidfot 2">
            <a:extLst>
              <a:ext uri="{FF2B5EF4-FFF2-40B4-BE49-F238E27FC236}">
                <a16:creationId xmlns:a16="http://schemas.microsoft.com/office/drawing/2014/main" id="{027761E7-8CE2-9E85-6323-C476BE3BCEB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0D78B9D-B6CE-AC31-EED0-A026A52BC3DF}"/>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3113236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8E4EED-2DAF-69CB-F54E-AB866924B69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16933D7-E275-EE12-4269-F1D9EC6539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9C849FD9-417B-D4BE-1558-5BF3AB7A8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0524B33-149B-27EC-1CE4-174B62930221}"/>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6" name="Platshållare för sidfot 5">
            <a:extLst>
              <a:ext uri="{FF2B5EF4-FFF2-40B4-BE49-F238E27FC236}">
                <a16:creationId xmlns:a16="http://schemas.microsoft.com/office/drawing/2014/main" id="{5A62DCF3-79CB-1D2F-CE2C-570EFDBA9DE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42E013E-9B7E-BCBA-1B9A-956A35D70BE0}"/>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717737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2A9E73-BD13-2E08-03E3-792D4820BEB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F8663526-FD29-49D1-1BA8-FB4802096F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76F25E7-7103-422C-62F1-81577A15C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7D54C2CF-936B-DAEF-5CF4-C072723D70F8}"/>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6" name="Platshållare för sidfot 5">
            <a:extLst>
              <a:ext uri="{FF2B5EF4-FFF2-40B4-BE49-F238E27FC236}">
                <a16:creationId xmlns:a16="http://schemas.microsoft.com/office/drawing/2014/main" id="{379148DF-98C6-EB53-3F9D-D55FA14404E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ABB9286-435D-2EBC-322C-821CB73C2EBD}"/>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9068931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218B10-B043-6340-405A-8588A34DA72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3F313C3-F30F-2023-A5E2-F64F102C7B6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04BC1A6-B287-75BF-99ED-C9BB65FAEC88}"/>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5" name="Platshållare för sidfot 4">
            <a:extLst>
              <a:ext uri="{FF2B5EF4-FFF2-40B4-BE49-F238E27FC236}">
                <a16:creationId xmlns:a16="http://schemas.microsoft.com/office/drawing/2014/main" id="{84BA7BE2-916E-80FA-191A-25F94DD598D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1DC84F-8FE0-BC7F-81A1-7CDA294349BE}"/>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38637877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F172CA1-C0A1-2AE8-7DC5-85A0A9EC9C1A}"/>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B24491C-AE6E-681E-60B2-3108201D77F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9D40563-C9E7-DC07-74D8-AB9A0F9E53C6}"/>
              </a:ext>
            </a:extLst>
          </p:cNvPr>
          <p:cNvSpPr>
            <a:spLocks noGrp="1"/>
          </p:cNvSpPr>
          <p:nvPr>
            <p:ph type="dt" sz="half" idx="10"/>
          </p:nvPr>
        </p:nvSpPr>
        <p:spPr/>
        <p:txBody>
          <a:bodyPr/>
          <a:lstStyle/>
          <a:p>
            <a:fld id="{ED2CC149-5272-4384-9EE9-7AD8FE1D1B4D}" type="datetimeFigureOut">
              <a:rPr lang="sv-SE" smtClean="0"/>
              <a:t>2025-05-08</a:t>
            </a:fld>
            <a:endParaRPr lang="sv-SE"/>
          </a:p>
        </p:txBody>
      </p:sp>
      <p:sp>
        <p:nvSpPr>
          <p:cNvPr id="5" name="Platshållare för sidfot 4">
            <a:extLst>
              <a:ext uri="{FF2B5EF4-FFF2-40B4-BE49-F238E27FC236}">
                <a16:creationId xmlns:a16="http://schemas.microsoft.com/office/drawing/2014/main" id="{22594F7F-DE2C-E512-3D87-86E399A01CC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392DC21-11CB-565A-A8BF-BCFFC85702E4}"/>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30231013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Rubrikbi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9795F843-3CE1-ED4D-A4D1-B27B6DB646D1}"/>
              </a:ext>
            </a:extLst>
          </p:cNvPr>
          <p:cNvSpPr>
            <a:spLocks noGrp="1"/>
          </p:cNvSpPr>
          <p:nvPr>
            <p:ph type="ctrTitle"/>
          </p:nvPr>
        </p:nvSpPr>
        <p:spPr>
          <a:xfrm>
            <a:off x="988742" y="616841"/>
            <a:ext cx="9144000" cy="609793"/>
          </a:xfrm>
        </p:spPr>
        <p:txBody>
          <a:bodyPr anchor="b">
            <a:normAutofit/>
          </a:bodyPr>
          <a:lstStyle>
            <a:lvl1pPr algn="l">
              <a:defRPr sz="3600"/>
            </a:lvl1pPr>
          </a:lstStyle>
          <a:p>
            <a:r>
              <a:rPr lang="sv-SE"/>
              <a:t>Klicka här för att ändra format</a:t>
            </a:r>
          </a:p>
        </p:txBody>
      </p:sp>
      <p:sp>
        <p:nvSpPr>
          <p:cNvPr id="8" name="Platshållare för text 11">
            <a:extLst>
              <a:ext uri="{FF2B5EF4-FFF2-40B4-BE49-F238E27FC236}">
                <a16:creationId xmlns:a16="http://schemas.microsoft.com/office/drawing/2014/main" id="{CF58C1CC-ECA4-5141-95FE-2805C6A2DC6C}"/>
              </a:ext>
            </a:extLst>
          </p:cNvPr>
          <p:cNvSpPr>
            <a:spLocks noGrp="1"/>
          </p:cNvSpPr>
          <p:nvPr>
            <p:ph type="body" sz="quarter" idx="10"/>
          </p:nvPr>
        </p:nvSpPr>
        <p:spPr>
          <a:xfrm>
            <a:off x="989013" y="1422400"/>
            <a:ext cx="9144000" cy="41862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8413543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39BEDAC0-5874-E04B-91DB-F5F975627185}"/>
              </a:ext>
            </a:extLst>
          </p:cNvPr>
          <p:cNvSpPr>
            <a:spLocks noGrp="1"/>
          </p:cNvSpPr>
          <p:nvPr>
            <p:ph type="ctrTitle"/>
          </p:nvPr>
        </p:nvSpPr>
        <p:spPr>
          <a:xfrm>
            <a:off x="3350942" y="2349500"/>
            <a:ext cx="5158058" cy="1219200"/>
          </a:xfrm>
        </p:spPr>
        <p:txBody>
          <a:bodyPr anchor="b">
            <a:normAutofit/>
          </a:bodyPr>
          <a:lstStyle>
            <a:lvl1pPr algn="ctr">
              <a:defRPr sz="3600"/>
            </a:lvl1pPr>
          </a:lstStyle>
          <a:p>
            <a:r>
              <a:rPr lang="sv-SE"/>
              <a:t>Klicka här för att ändra format</a:t>
            </a:r>
          </a:p>
        </p:txBody>
      </p:sp>
    </p:spTree>
    <p:extLst>
      <p:ext uri="{BB962C8B-B14F-4D97-AF65-F5344CB8AC3E}">
        <p14:creationId xmlns:p14="http://schemas.microsoft.com/office/powerpoint/2010/main" val="192229624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9C4D5F23-7C9C-F741-BD57-C8983CF39840}"/>
              </a:ext>
            </a:extLst>
          </p:cNvPr>
          <p:cNvSpPr>
            <a:spLocks noGrp="1"/>
          </p:cNvSpPr>
          <p:nvPr>
            <p:ph type="ctrTitle"/>
          </p:nvPr>
        </p:nvSpPr>
        <p:spPr>
          <a:xfrm>
            <a:off x="988742" y="616841"/>
            <a:ext cx="9144000" cy="609793"/>
          </a:xfrm>
        </p:spPr>
        <p:txBody>
          <a:bodyPr anchor="b">
            <a:normAutofit/>
          </a:bodyPr>
          <a:lstStyle>
            <a:lvl1pPr algn="l">
              <a:defRPr sz="3600"/>
            </a:lvl1pPr>
          </a:lstStyle>
          <a:p>
            <a:r>
              <a:rPr lang="sv-SE"/>
              <a:t>Klicka här för att ändra format</a:t>
            </a:r>
          </a:p>
        </p:txBody>
      </p:sp>
      <p:sp>
        <p:nvSpPr>
          <p:cNvPr id="4" name="Platshållare för diagram 3">
            <a:extLst>
              <a:ext uri="{FF2B5EF4-FFF2-40B4-BE49-F238E27FC236}">
                <a16:creationId xmlns:a16="http://schemas.microsoft.com/office/drawing/2014/main" id="{25595C8F-5C86-AD41-81CB-49F231878EF4}"/>
              </a:ext>
            </a:extLst>
          </p:cNvPr>
          <p:cNvSpPr>
            <a:spLocks noGrp="1"/>
          </p:cNvSpPr>
          <p:nvPr>
            <p:ph type="chart" sz="quarter" idx="10"/>
          </p:nvPr>
        </p:nvSpPr>
        <p:spPr>
          <a:xfrm>
            <a:off x="988742" y="1397000"/>
            <a:ext cx="9144000" cy="4737100"/>
          </a:xfrm>
        </p:spPr>
        <p:txBody>
          <a:bodyPr/>
          <a:lstStyle/>
          <a:p>
            <a:r>
              <a:rPr lang="sv-SE"/>
              <a:t>Klicka på ikonen för att lägga till ett diagram</a:t>
            </a:r>
          </a:p>
        </p:txBody>
      </p:sp>
    </p:spTree>
    <p:extLst>
      <p:ext uri="{BB962C8B-B14F-4D97-AF65-F5344CB8AC3E}">
        <p14:creationId xmlns:p14="http://schemas.microsoft.com/office/powerpoint/2010/main" val="320033402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Anpassad layout">
    <p:spTree>
      <p:nvGrpSpPr>
        <p:cNvPr id="1" name=""/>
        <p:cNvGrpSpPr/>
        <p:nvPr/>
      </p:nvGrpSpPr>
      <p:grpSpPr>
        <a:xfrm>
          <a:off x="0" y="0"/>
          <a:ext cx="0" cy="0"/>
          <a:chOff x="0" y="0"/>
          <a:chExt cx="0" cy="0"/>
        </a:xfrm>
      </p:grpSpPr>
      <p:sp>
        <p:nvSpPr>
          <p:cNvPr id="3" name="Platshållare för bild 15">
            <a:extLst>
              <a:ext uri="{FF2B5EF4-FFF2-40B4-BE49-F238E27FC236}">
                <a16:creationId xmlns:a16="http://schemas.microsoft.com/office/drawing/2014/main" id="{627232BD-4CA2-2247-B71E-E9AC38B6CEFA}"/>
              </a:ext>
            </a:extLst>
          </p:cNvPr>
          <p:cNvSpPr>
            <a:spLocks noGrp="1"/>
          </p:cNvSpPr>
          <p:nvPr>
            <p:ph type="pic" sz="quarter" idx="10"/>
          </p:nvPr>
        </p:nvSpPr>
        <p:spPr>
          <a:xfrm>
            <a:off x="0" y="0"/>
            <a:ext cx="12192000" cy="7161696"/>
          </a:xfrm>
        </p:spPr>
        <p:txBody>
          <a:bodyPr/>
          <a:lstStyle/>
          <a:p>
            <a:r>
              <a:rPr lang="sv-SE"/>
              <a:t>Klicka på ikonen för att lägga till en bild</a:t>
            </a:r>
          </a:p>
        </p:txBody>
      </p:sp>
      <p:grpSp>
        <p:nvGrpSpPr>
          <p:cNvPr id="4" name="Grupp 3">
            <a:extLst>
              <a:ext uri="{FF2B5EF4-FFF2-40B4-BE49-F238E27FC236}">
                <a16:creationId xmlns:a16="http://schemas.microsoft.com/office/drawing/2014/main" id="{66A257AA-5F16-1A4A-B3E3-DA688DDA87C4}"/>
              </a:ext>
            </a:extLst>
          </p:cNvPr>
          <p:cNvGrpSpPr/>
          <p:nvPr/>
        </p:nvGrpSpPr>
        <p:grpSpPr>
          <a:xfrm>
            <a:off x="10444481" y="5727126"/>
            <a:ext cx="2222205" cy="884879"/>
            <a:chOff x="10242697" y="5607996"/>
            <a:chExt cx="2222205" cy="884879"/>
          </a:xfrm>
        </p:grpSpPr>
        <p:sp>
          <p:nvSpPr>
            <p:cNvPr id="5" name="textruta 4">
              <a:extLst>
                <a:ext uri="{FF2B5EF4-FFF2-40B4-BE49-F238E27FC236}">
                  <a16:creationId xmlns:a16="http://schemas.microsoft.com/office/drawing/2014/main" id="{4DDCF8DE-35BF-CE4C-84F1-345F9BD1A59D}"/>
                </a:ext>
              </a:extLst>
            </p:cNvPr>
            <p:cNvSpPr txBox="1"/>
            <p:nvPr/>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FFFFFF"/>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ruta 5">
              <a:extLst>
                <a:ext uri="{FF2B5EF4-FFF2-40B4-BE49-F238E27FC236}">
                  <a16:creationId xmlns:a16="http://schemas.microsoft.com/office/drawing/2014/main" id="{36D91317-B3A4-F44F-A50E-7262129857E7}"/>
                </a:ext>
              </a:extLst>
            </p:cNvPr>
            <p:cNvSpPr txBox="1"/>
            <p:nvPr/>
          </p:nvSpPr>
          <p:spPr>
            <a:xfrm>
              <a:off x="10242697" y="5607996"/>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7" name="Rak 6">
              <a:extLst>
                <a:ext uri="{FF2B5EF4-FFF2-40B4-BE49-F238E27FC236}">
                  <a16:creationId xmlns:a16="http://schemas.microsoft.com/office/drawing/2014/main" id="{2677C2A9-EE1A-3D47-A628-E42AF60ADC3A}"/>
                </a:ext>
              </a:extLst>
            </p:cNvPr>
            <p:cNvCxnSpPr>
              <a:cxnSpLocks/>
            </p:cNvCxnSpPr>
            <p:nvPr/>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 name="Grupp 7">
            <a:extLst>
              <a:ext uri="{FF2B5EF4-FFF2-40B4-BE49-F238E27FC236}">
                <a16:creationId xmlns:a16="http://schemas.microsoft.com/office/drawing/2014/main" id="{B1819E8B-7BDB-6141-977D-7EF44C3E334F}"/>
              </a:ext>
            </a:extLst>
          </p:cNvPr>
          <p:cNvGrpSpPr/>
          <p:nvPr userDrawn="1"/>
        </p:nvGrpSpPr>
        <p:grpSpPr>
          <a:xfrm>
            <a:off x="10444481" y="5727126"/>
            <a:ext cx="2222205" cy="884879"/>
            <a:chOff x="10242697" y="5607996"/>
            <a:chExt cx="2222205" cy="884879"/>
          </a:xfrm>
        </p:grpSpPr>
        <p:sp>
          <p:nvSpPr>
            <p:cNvPr id="9" name="textruta 8">
              <a:extLst>
                <a:ext uri="{FF2B5EF4-FFF2-40B4-BE49-F238E27FC236}">
                  <a16:creationId xmlns:a16="http://schemas.microsoft.com/office/drawing/2014/main" id="{FF6F8030-A4CC-C748-A26E-38FD2E87979A}"/>
                </a:ext>
              </a:extLst>
            </p:cNvPr>
            <p:cNvSpPr txBox="1"/>
            <p:nvPr userDrawn="1"/>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FFFFFF"/>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2685D7D2-FDF8-F246-859F-C45D301F4D2E}"/>
                </a:ext>
              </a:extLst>
            </p:cNvPr>
            <p:cNvSpPr txBox="1"/>
            <p:nvPr userDrawn="1"/>
          </p:nvSpPr>
          <p:spPr>
            <a:xfrm>
              <a:off x="10242697" y="5607996"/>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1" name="Rak 10">
              <a:extLst>
                <a:ext uri="{FF2B5EF4-FFF2-40B4-BE49-F238E27FC236}">
                  <a16:creationId xmlns:a16="http://schemas.microsoft.com/office/drawing/2014/main" id="{690F618A-4C54-7A4A-8027-63A38AD9A5F8}"/>
                </a:ext>
              </a:extLst>
            </p:cNvPr>
            <p:cNvCxnSpPr>
              <a:cxnSpLocks/>
            </p:cNvCxnSpPr>
            <p:nvPr userDrawn="1"/>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106263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_Anpassad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F5919A7-E5E7-E447-AC47-3628E2C2C37E}"/>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4" name="Grupp 3">
            <a:extLst>
              <a:ext uri="{FF2B5EF4-FFF2-40B4-BE49-F238E27FC236}">
                <a16:creationId xmlns:a16="http://schemas.microsoft.com/office/drawing/2014/main" id="{BD851597-1D96-1F49-9B1A-ED0727F4581C}"/>
              </a:ext>
            </a:extLst>
          </p:cNvPr>
          <p:cNvGrpSpPr/>
          <p:nvPr/>
        </p:nvGrpSpPr>
        <p:grpSpPr>
          <a:xfrm>
            <a:off x="10242697" y="5607996"/>
            <a:ext cx="2222205" cy="884879"/>
            <a:chOff x="10242697" y="5607996"/>
            <a:chExt cx="2222205" cy="884879"/>
          </a:xfrm>
        </p:grpSpPr>
        <p:sp>
          <p:nvSpPr>
            <p:cNvPr id="5" name="textruta 4">
              <a:extLst>
                <a:ext uri="{FF2B5EF4-FFF2-40B4-BE49-F238E27FC236}">
                  <a16:creationId xmlns:a16="http://schemas.microsoft.com/office/drawing/2014/main" id="{51D8CF96-0018-FD40-88CB-DC6ACA2FB156}"/>
                </a:ext>
              </a:extLst>
            </p:cNvPr>
            <p:cNvSpPr txBox="1"/>
            <p:nvPr/>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FFFFFF"/>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ruta 5">
              <a:extLst>
                <a:ext uri="{FF2B5EF4-FFF2-40B4-BE49-F238E27FC236}">
                  <a16:creationId xmlns:a16="http://schemas.microsoft.com/office/drawing/2014/main" id="{A2A8A072-9169-BC43-801A-A61BF591F032}"/>
                </a:ext>
              </a:extLst>
            </p:cNvPr>
            <p:cNvSpPr txBox="1"/>
            <p:nvPr/>
          </p:nvSpPr>
          <p:spPr>
            <a:xfrm>
              <a:off x="10242697" y="5607996"/>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7" name="Rak 6">
              <a:extLst>
                <a:ext uri="{FF2B5EF4-FFF2-40B4-BE49-F238E27FC236}">
                  <a16:creationId xmlns:a16="http://schemas.microsoft.com/office/drawing/2014/main" id="{9E836D9E-4AB0-0C41-802B-ED4298D608B2}"/>
                </a:ext>
              </a:extLst>
            </p:cNvPr>
            <p:cNvCxnSpPr>
              <a:cxnSpLocks/>
            </p:cNvCxnSpPr>
            <p:nvPr/>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Platshållare för text 11">
            <a:extLst>
              <a:ext uri="{FF2B5EF4-FFF2-40B4-BE49-F238E27FC236}">
                <a16:creationId xmlns:a16="http://schemas.microsoft.com/office/drawing/2014/main" id="{3BC94B7A-F171-604C-9683-0DB769480ECF}"/>
              </a:ext>
            </a:extLst>
          </p:cNvPr>
          <p:cNvSpPr>
            <a:spLocks noGrp="1"/>
          </p:cNvSpPr>
          <p:nvPr>
            <p:ph type="body" sz="quarter" idx="10"/>
          </p:nvPr>
        </p:nvSpPr>
        <p:spPr>
          <a:xfrm>
            <a:off x="1141413" y="1574800"/>
            <a:ext cx="9144000" cy="41862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9" name="Platshållare för text 20">
            <a:extLst>
              <a:ext uri="{FF2B5EF4-FFF2-40B4-BE49-F238E27FC236}">
                <a16:creationId xmlns:a16="http://schemas.microsoft.com/office/drawing/2014/main" id="{42676A12-DB87-3E48-8425-B6EE63037088}"/>
              </a:ext>
            </a:extLst>
          </p:cNvPr>
          <p:cNvSpPr>
            <a:spLocks noGrp="1"/>
          </p:cNvSpPr>
          <p:nvPr>
            <p:ph type="body" sz="quarter" idx="12"/>
          </p:nvPr>
        </p:nvSpPr>
        <p:spPr>
          <a:xfrm>
            <a:off x="1141413" y="761565"/>
            <a:ext cx="9144000" cy="660400"/>
          </a:xfrm>
        </p:spPr>
        <p:txBody>
          <a:bodyPr>
            <a:noAutofit/>
          </a:bodyPr>
          <a:lstStyle>
            <a:lvl1pPr>
              <a:defRPr sz="3600" b="1">
                <a:solidFill>
                  <a:schemeClr val="bg1"/>
                </a:solidFill>
              </a:defRPr>
            </a:lvl1pPr>
          </a:lstStyle>
          <a:p>
            <a:pPr lvl="0"/>
            <a:r>
              <a:rPr lang="sv-SE"/>
              <a:t>Redigera format för bakgrundstext</a:t>
            </a:r>
          </a:p>
        </p:txBody>
      </p:sp>
      <p:sp>
        <p:nvSpPr>
          <p:cNvPr id="10" name="Rektangel 9">
            <a:extLst>
              <a:ext uri="{FF2B5EF4-FFF2-40B4-BE49-F238E27FC236}">
                <a16:creationId xmlns:a16="http://schemas.microsoft.com/office/drawing/2014/main" id="{F4CE3D53-DEA0-8E4B-B92D-F10674F059E5}"/>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1" name="Grupp 10">
            <a:extLst>
              <a:ext uri="{FF2B5EF4-FFF2-40B4-BE49-F238E27FC236}">
                <a16:creationId xmlns:a16="http://schemas.microsoft.com/office/drawing/2014/main" id="{67BBF980-C512-0447-A28B-C4C2C1F78096}"/>
              </a:ext>
            </a:extLst>
          </p:cNvPr>
          <p:cNvGrpSpPr/>
          <p:nvPr userDrawn="1"/>
        </p:nvGrpSpPr>
        <p:grpSpPr>
          <a:xfrm>
            <a:off x="10242697" y="5607996"/>
            <a:ext cx="2222205" cy="884879"/>
            <a:chOff x="10242697" y="5607996"/>
            <a:chExt cx="2222205" cy="884879"/>
          </a:xfrm>
        </p:grpSpPr>
        <p:sp>
          <p:nvSpPr>
            <p:cNvPr id="12" name="textruta 11">
              <a:extLst>
                <a:ext uri="{FF2B5EF4-FFF2-40B4-BE49-F238E27FC236}">
                  <a16:creationId xmlns:a16="http://schemas.microsoft.com/office/drawing/2014/main" id="{4CB3DB73-CD80-6941-876E-37F777FC5E4F}"/>
                </a:ext>
              </a:extLst>
            </p:cNvPr>
            <p:cNvSpPr txBox="1"/>
            <p:nvPr userDrawn="1"/>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FFFFFF"/>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ruta 12">
              <a:extLst>
                <a:ext uri="{FF2B5EF4-FFF2-40B4-BE49-F238E27FC236}">
                  <a16:creationId xmlns:a16="http://schemas.microsoft.com/office/drawing/2014/main" id="{2322C6A7-FC94-F84A-9ED7-D07BAFDC4FFA}"/>
                </a:ext>
              </a:extLst>
            </p:cNvPr>
            <p:cNvSpPr txBox="1"/>
            <p:nvPr userDrawn="1"/>
          </p:nvSpPr>
          <p:spPr>
            <a:xfrm>
              <a:off x="10242697" y="5607996"/>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4" name="Rak 13">
              <a:extLst>
                <a:ext uri="{FF2B5EF4-FFF2-40B4-BE49-F238E27FC236}">
                  <a16:creationId xmlns:a16="http://schemas.microsoft.com/office/drawing/2014/main" id="{47BA1FC6-63BA-2641-B133-B828EDB49E3A}"/>
                </a:ext>
              </a:extLst>
            </p:cNvPr>
            <p:cNvCxnSpPr>
              <a:cxnSpLocks/>
            </p:cNvCxnSpPr>
            <p:nvPr userDrawn="1"/>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243289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_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5ECCEBBD-DCC5-9D46-8E00-EA10C52082DB}"/>
              </a:ext>
            </a:extLst>
          </p:cNvPr>
          <p:cNvSpPr>
            <a:spLocks noGrp="1"/>
          </p:cNvSpPr>
          <p:nvPr>
            <p:ph type="ctrTitle"/>
          </p:nvPr>
        </p:nvSpPr>
        <p:spPr>
          <a:xfrm>
            <a:off x="5829302" y="743841"/>
            <a:ext cx="4127500" cy="805559"/>
          </a:xfrm>
        </p:spPr>
        <p:txBody>
          <a:bodyPr anchor="b">
            <a:noAutofit/>
          </a:bodyPr>
          <a:lstStyle>
            <a:lvl1pPr algn="l">
              <a:defRPr sz="2800"/>
            </a:lvl1pPr>
          </a:lstStyle>
          <a:p>
            <a:r>
              <a:rPr lang="sv-SE"/>
              <a:t>Klicka här för att ändra format</a:t>
            </a:r>
          </a:p>
        </p:txBody>
      </p:sp>
      <p:sp>
        <p:nvSpPr>
          <p:cNvPr id="4" name="Platshållare för text 11">
            <a:extLst>
              <a:ext uri="{FF2B5EF4-FFF2-40B4-BE49-F238E27FC236}">
                <a16:creationId xmlns:a16="http://schemas.microsoft.com/office/drawing/2014/main" id="{5B50278C-4D2B-704E-A5F0-C7A065AD63B0}"/>
              </a:ext>
            </a:extLst>
          </p:cNvPr>
          <p:cNvSpPr>
            <a:spLocks noGrp="1"/>
          </p:cNvSpPr>
          <p:nvPr>
            <p:ph type="body" sz="quarter" idx="10"/>
          </p:nvPr>
        </p:nvSpPr>
        <p:spPr>
          <a:xfrm>
            <a:off x="5829302" y="1727200"/>
            <a:ext cx="4127500" cy="4186238"/>
          </a:xfrm>
        </p:spPr>
        <p:txBody>
          <a:bodyPr/>
          <a:lstStyle>
            <a:lvl1pPr marL="342900" indent="-342900">
              <a:buFont typeface="Arial" panose="020B0604020202020204" pitchFamily="34" charset="0"/>
              <a:buChar char="•"/>
              <a:defRPr/>
            </a:lvl1pPr>
          </a:lstStyle>
          <a:p>
            <a:pPr lvl="0"/>
            <a:r>
              <a:rPr lang="sv-SE"/>
              <a:t>Redigera format för bakgrundstext</a:t>
            </a:r>
          </a:p>
        </p:txBody>
      </p:sp>
      <p:sp>
        <p:nvSpPr>
          <p:cNvPr id="5" name="Platshållare för bild 3">
            <a:extLst>
              <a:ext uri="{FF2B5EF4-FFF2-40B4-BE49-F238E27FC236}">
                <a16:creationId xmlns:a16="http://schemas.microsoft.com/office/drawing/2014/main" id="{95429808-FCC4-BF42-A19A-25EAACB20599}"/>
              </a:ext>
            </a:extLst>
          </p:cNvPr>
          <p:cNvSpPr>
            <a:spLocks noGrp="1"/>
          </p:cNvSpPr>
          <p:nvPr>
            <p:ph type="pic" sz="quarter" idx="11"/>
          </p:nvPr>
        </p:nvSpPr>
        <p:spPr>
          <a:xfrm>
            <a:off x="0" y="0"/>
            <a:ext cx="5257800" cy="6642100"/>
          </a:xfrm>
        </p:spPr>
        <p:txBody>
          <a:bodyPr/>
          <a:lstStyle/>
          <a:p>
            <a:r>
              <a:rPr lang="sv-SE"/>
              <a:t>Klicka på ikonen för att lägga till en bild</a:t>
            </a:r>
          </a:p>
        </p:txBody>
      </p:sp>
    </p:spTree>
    <p:extLst>
      <p:ext uri="{BB962C8B-B14F-4D97-AF65-F5344CB8AC3E}">
        <p14:creationId xmlns:p14="http://schemas.microsoft.com/office/powerpoint/2010/main" val="374303666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03409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5B1824-E762-4685-8388-C322C259D6FC}" type="datetimeFigureOut">
              <a:rPr kumimoji="0" lang="sv-SE"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2025-05-08</a:t>
            </a:fld>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Platshållare för sidfo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Platshållare för bild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D80BF-074B-4E55-B5AC-841B5F35CA8C}" type="slidenum">
              <a:rPr kumimoji="0" lang="sv-SE"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01079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838200" y="1825625"/>
            <a:ext cx="10515600" cy="370268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5B1824-E762-4685-8388-C322C259D6FC}" type="datetimeFigureOut">
              <a:rPr kumimoji="0" lang="sv-SE"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2025-05-08</a:t>
            </a:fld>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Platshållare för sidfo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Platshållare för bild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D80BF-074B-4E55-B5AC-841B5F35CA8C}" type="slidenum">
              <a:rPr kumimoji="0" lang="sv-SE"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482948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914400" y="2130444"/>
            <a:ext cx="10363200" cy="1470025"/>
          </a:xfrm>
        </p:spPr>
        <p:txBody>
          <a:bodyPr/>
          <a:lstStyle/>
          <a:p>
            <a:r>
              <a:rPr lang="sv-SE"/>
              <a:t>Klicka här för att ändra format</a:t>
            </a:r>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C0FA0C0-9482-4051-9854-B550EA10C1B4}" type="datetimeFigureOut">
              <a:rPr kumimoji="0" lang="sv-SE"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2025-05-08</a:t>
            </a:fld>
            <a:endParaRPr kumimoji="0" lang="sv-SE"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Platshållare för sidfo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Platshållare för bild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A3BAAC-890A-4939-9BF9-4CF06F1E507B}" type="slidenum">
              <a:rPr kumimoji="0" lang="sv-SE"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31457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10" Type="http://schemas.openxmlformats.org/officeDocument/2006/relationships/theme" Target="../theme/theme4.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82B858D-7E60-BB41-927D-8713825AC805}"/>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9637D9E-F28D-CF48-ABC6-700A1F9D01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p:txBody>
      </p:sp>
      <p:sp>
        <p:nvSpPr>
          <p:cNvPr id="4" name="Platshållare för datum 3">
            <a:extLst>
              <a:ext uri="{FF2B5EF4-FFF2-40B4-BE49-F238E27FC236}">
                <a16:creationId xmlns:a16="http://schemas.microsoft.com/office/drawing/2014/main" id="{06DC9949-5E39-3B44-AC52-9266298F44A6}"/>
              </a:ext>
            </a:extLst>
          </p:cNvPr>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C81BDC-8216-3C4F-8E99-19DCC8FF5470}" type="datetimeFigureOut">
              <a:rPr lang="sv-SE" smtClean="0"/>
              <a:t>2025-05-08</a:t>
            </a:fld>
            <a:endParaRPr lang="sv-SE"/>
          </a:p>
        </p:txBody>
      </p:sp>
      <p:sp>
        <p:nvSpPr>
          <p:cNvPr id="5" name="Platshållare för sidfot 4">
            <a:extLst>
              <a:ext uri="{FF2B5EF4-FFF2-40B4-BE49-F238E27FC236}">
                <a16:creationId xmlns:a16="http://schemas.microsoft.com/office/drawing/2014/main" id="{687A4E90-A028-4044-A618-7F7D86AD8EA9}"/>
              </a:ext>
            </a:extLst>
          </p:cNvPr>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pic>
        <p:nvPicPr>
          <p:cNvPr id="1026" name="Picture 2">
            <a:extLst>
              <a:ext uri="{FF2B5EF4-FFF2-40B4-BE49-F238E27FC236}">
                <a16:creationId xmlns:a16="http://schemas.microsoft.com/office/drawing/2014/main" id="{FD806FB8-47E6-38E0-8503-9ECF9AE1BFE6}"/>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9698181" y="6041307"/>
            <a:ext cx="2184775" cy="591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99439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774" r:id="rId12"/>
    <p:sldLayoutId id="2147483701" r:id="rId13"/>
  </p:sldLayoutIdLst>
  <p:transition>
    <p:fade/>
  </p:transition>
  <p:txStyles>
    <p:titleStyle>
      <a:lvl1pPr algn="l" defTabSz="914332"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p:titleStyle>
    <p:bodyStyle>
      <a:lvl1pPr marL="228584" indent="-228584" algn="l" defTabSz="914332" rtl="0" eaLnBrk="1" latinLnBrk="0" hangingPunct="1">
        <a:lnSpc>
          <a:spcPct val="15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750" indent="-228584" algn="l" defTabSz="914332"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14" indent="-228584" algn="l" defTabSz="914332" rtl="0" eaLnBrk="1" latinLnBrk="0" hangingPunct="1">
        <a:lnSpc>
          <a:spcPct val="15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Platshållare för rubrik 1">
            <a:extLst>
              <a:ext uri="{FF2B5EF4-FFF2-40B4-BE49-F238E27FC236}">
                <a16:creationId xmlns:a16="http://schemas.microsoft.com/office/drawing/2014/main" id="{18BF671C-FD53-304A-A420-AEADAE2826EF}"/>
              </a:ext>
            </a:extLst>
          </p:cNvPr>
          <p:cNvSpPr>
            <a:spLocks noGrp="1"/>
          </p:cNvSpPr>
          <p:nvPr>
            <p:ph type="title"/>
          </p:nvPr>
        </p:nvSpPr>
        <p:spPr>
          <a:xfrm>
            <a:off x="838200" y="365125"/>
            <a:ext cx="9409043" cy="1325563"/>
          </a:xfrm>
          <a:prstGeom prst="rect">
            <a:avLst/>
          </a:prstGeom>
        </p:spPr>
        <p:txBody>
          <a:bodyPr vert="horz" lIns="91440" tIns="45720" rIns="91440" bIns="45720" rtlCol="0" anchor="ctr">
            <a:normAutofit/>
          </a:bodyPr>
          <a:lstStyle/>
          <a:p>
            <a:endParaRPr lang="sv-SE"/>
          </a:p>
        </p:txBody>
      </p:sp>
      <p:sp>
        <p:nvSpPr>
          <p:cNvPr id="8" name="Platshållare för text 2">
            <a:extLst>
              <a:ext uri="{FF2B5EF4-FFF2-40B4-BE49-F238E27FC236}">
                <a16:creationId xmlns:a16="http://schemas.microsoft.com/office/drawing/2014/main" id="{08950591-8A82-364A-86CA-C189240A1015}"/>
              </a:ext>
            </a:extLst>
          </p:cNvPr>
          <p:cNvSpPr>
            <a:spLocks noGrp="1"/>
          </p:cNvSpPr>
          <p:nvPr>
            <p:ph type="body" idx="1"/>
          </p:nvPr>
        </p:nvSpPr>
        <p:spPr>
          <a:xfrm>
            <a:off x="838200" y="1825625"/>
            <a:ext cx="9404497" cy="4351338"/>
          </a:xfrm>
          <a:prstGeom prst="rect">
            <a:avLst/>
          </a:prstGeom>
        </p:spPr>
        <p:txBody>
          <a:bodyPr vert="horz" lIns="91440" tIns="45720" rIns="91440" bIns="45720" rtlCol="0">
            <a:normAutofit/>
          </a:bodyPr>
          <a:lstStyle/>
          <a:p>
            <a:pPr lvl="0"/>
            <a:endParaRPr lang="sv-SE"/>
          </a:p>
        </p:txBody>
      </p:sp>
      <p:sp>
        <p:nvSpPr>
          <p:cNvPr id="9" name="Rektangel 8">
            <a:extLst>
              <a:ext uri="{FF2B5EF4-FFF2-40B4-BE49-F238E27FC236}">
                <a16:creationId xmlns:a16="http://schemas.microsoft.com/office/drawing/2014/main" id="{78C0B532-3FF1-6D4C-B718-CA8EFF31A50B}"/>
              </a:ext>
            </a:extLst>
          </p:cNvPr>
          <p:cNvSpPr/>
          <p:nvPr/>
        </p:nvSpPr>
        <p:spPr>
          <a:xfrm>
            <a:off x="0" y="6649656"/>
            <a:ext cx="12192000" cy="2083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0" name="Grupp 9">
            <a:extLst>
              <a:ext uri="{FF2B5EF4-FFF2-40B4-BE49-F238E27FC236}">
                <a16:creationId xmlns:a16="http://schemas.microsoft.com/office/drawing/2014/main" id="{97303B95-650F-714F-8232-5984935A2441}"/>
              </a:ext>
            </a:extLst>
          </p:cNvPr>
          <p:cNvGrpSpPr/>
          <p:nvPr/>
        </p:nvGrpSpPr>
        <p:grpSpPr>
          <a:xfrm>
            <a:off x="10444402" y="5729019"/>
            <a:ext cx="2222205" cy="884879"/>
            <a:chOff x="9377915" y="4859079"/>
            <a:chExt cx="2222205" cy="884879"/>
          </a:xfrm>
        </p:grpSpPr>
        <p:sp>
          <p:nvSpPr>
            <p:cNvPr id="11" name="textruta 10">
              <a:extLst>
                <a:ext uri="{FF2B5EF4-FFF2-40B4-BE49-F238E27FC236}">
                  <a16:creationId xmlns:a16="http://schemas.microsoft.com/office/drawing/2014/main" id="{3A8B58AC-0FAC-EA4C-ADF5-FAADAB680E47}"/>
                </a:ext>
              </a:extLst>
            </p:cNvPr>
            <p:cNvSpPr txBox="1"/>
            <p:nvPr/>
          </p:nvSpPr>
          <p:spPr>
            <a:xfrm>
              <a:off x="9377915" y="4859079"/>
              <a:ext cx="2222205" cy="669414"/>
            </a:xfrm>
            <a:prstGeom prst="rect">
              <a:avLst/>
            </a:prstGeom>
            <a:noFill/>
          </p:spPr>
          <p:txBody>
            <a:bodyPr wrap="square" rtlCol="0">
              <a:spAutoFit/>
            </a:bodyPr>
            <a:lstStyle/>
            <a:p>
              <a:pPr>
                <a:lnSpc>
                  <a:spcPts val="1480"/>
                </a:lnSpc>
              </a:pPr>
              <a:r>
                <a:rPr lang="sv-SE" sz="1400" b="1" kern="1200">
                  <a:solidFill>
                    <a:schemeClr val="tx1"/>
                  </a:solidFill>
                  <a:effectLst/>
                  <a:latin typeface="+mn-lt"/>
                  <a:ea typeface="+mn-ea"/>
                  <a:cs typeface="+mn-cs"/>
                </a:rPr>
                <a:t>Nationellt system </a:t>
              </a:r>
              <a:endParaRPr lang="sv-SE" sz="1400" kern="1200">
                <a:solidFill>
                  <a:schemeClr val="tx1"/>
                </a:solidFill>
                <a:effectLst/>
                <a:latin typeface="+mn-lt"/>
                <a:ea typeface="+mn-ea"/>
                <a:cs typeface="+mn-cs"/>
              </a:endParaRPr>
            </a:p>
            <a:p>
              <a:pPr>
                <a:lnSpc>
                  <a:spcPts val="1480"/>
                </a:lnSpc>
              </a:pPr>
              <a:r>
                <a:rPr lang="sv-SE" sz="1400" b="1" kern="1200">
                  <a:solidFill>
                    <a:schemeClr val="tx1"/>
                  </a:solidFill>
                  <a:effectLst/>
                  <a:latin typeface="+mn-lt"/>
                  <a:ea typeface="+mn-ea"/>
                  <a:cs typeface="+mn-cs"/>
                </a:rPr>
                <a:t>för kunskapsstyrning </a:t>
              </a:r>
              <a:endParaRPr lang="sv-SE" sz="1400" kern="1200">
                <a:solidFill>
                  <a:schemeClr val="tx1"/>
                </a:solidFill>
                <a:effectLst/>
                <a:latin typeface="+mn-lt"/>
                <a:ea typeface="+mn-ea"/>
                <a:cs typeface="+mn-cs"/>
              </a:endParaRPr>
            </a:p>
            <a:p>
              <a:pPr>
                <a:lnSpc>
                  <a:spcPts val="1480"/>
                </a:lnSpc>
              </a:pPr>
              <a:r>
                <a:rPr lang="sv-SE" sz="1400" b="1" kern="1200">
                  <a:solidFill>
                    <a:schemeClr val="tx1"/>
                  </a:solidFill>
                  <a:effectLst/>
                  <a:latin typeface="+mn-lt"/>
                  <a:ea typeface="+mn-ea"/>
                  <a:cs typeface="+mn-cs"/>
                </a:rPr>
                <a:t>Hälso- och sjukvård</a:t>
              </a:r>
              <a:endParaRPr lang="sv-SE" sz="1800" kern="1200">
                <a:solidFill>
                  <a:schemeClr val="tx1"/>
                </a:solidFill>
                <a:effectLst/>
                <a:latin typeface="+mn-lt"/>
                <a:ea typeface="+mn-ea"/>
                <a:cs typeface="+mn-cs"/>
              </a:endParaRPr>
            </a:p>
          </p:txBody>
        </p:sp>
        <p:cxnSp>
          <p:nvCxnSpPr>
            <p:cNvPr id="12" name="Rak 11">
              <a:extLst>
                <a:ext uri="{FF2B5EF4-FFF2-40B4-BE49-F238E27FC236}">
                  <a16:creationId xmlns:a16="http://schemas.microsoft.com/office/drawing/2014/main" id="{FC4396FF-D82D-CB4F-AACC-5084E37108EB}"/>
                </a:ext>
              </a:extLst>
            </p:cNvPr>
            <p:cNvCxnSpPr>
              <a:cxnSpLocks/>
            </p:cNvCxnSpPr>
            <p:nvPr/>
          </p:nvCxnSpPr>
          <p:spPr>
            <a:xfrm>
              <a:off x="9474838" y="5528493"/>
              <a:ext cx="1529859"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3" name="textruta 12">
              <a:extLst>
                <a:ext uri="{FF2B5EF4-FFF2-40B4-BE49-F238E27FC236}">
                  <a16:creationId xmlns:a16="http://schemas.microsoft.com/office/drawing/2014/main" id="{C41A13BC-AA04-7047-96FB-A2FFD99C0BE6}"/>
                </a:ext>
              </a:extLst>
            </p:cNvPr>
            <p:cNvSpPr txBox="1"/>
            <p:nvPr/>
          </p:nvSpPr>
          <p:spPr>
            <a:xfrm>
              <a:off x="9387105" y="5523898"/>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tx1"/>
                  </a:solidFill>
                  <a:effectLst/>
                  <a:latin typeface="+mn-lt"/>
                  <a:ea typeface="+mn-ea"/>
                  <a:cs typeface="+mn-cs"/>
                </a:rPr>
                <a:t>SVERIGES REGIONER I SAMVERKAN</a:t>
              </a:r>
              <a:endParaRPr lang="sv-SE" sz="820" kern="1200">
                <a:solidFill>
                  <a:schemeClr val="tx1"/>
                </a:solidFill>
                <a:effectLst/>
                <a:latin typeface="+mn-lt"/>
                <a:ea typeface="+mn-ea"/>
                <a:cs typeface="+mn-cs"/>
              </a:endParaRPr>
            </a:p>
          </p:txBody>
        </p:sp>
      </p:grpSp>
      <p:grpSp>
        <p:nvGrpSpPr>
          <p:cNvPr id="15" name="Grupp 14">
            <a:extLst>
              <a:ext uri="{FF2B5EF4-FFF2-40B4-BE49-F238E27FC236}">
                <a16:creationId xmlns:a16="http://schemas.microsoft.com/office/drawing/2014/main" id="{17030F3F-79BD-B340-B21F-259B2B70D2DE}"/>
              </a:ext>
            </a:extLst>
          </p:cNvPr>
          <p:cNvGrpSpPr/>
          <p:nvPr userDrawn="1"/>
        </p:nvGrpSpPr>
        <p:grpSpPr>
          <a:xfrm>
            <a:off x="10444402" y="5729019"/>
            <a:ext cx="2222205" cy="884879"/>
            <a:chOff x="9377915" y="4859079"/>
            <a:chExt cx="2222205" cy="884879"/>
          </a:xfrm>
        </p:grpSpPr>
        <p:sp>
          <p:nvSpPr>
            <p:cNvPr id="16" name="textruta 15">
              <a:extLst>
                <a:ext uri="{FF2B5EF4-FFF2-40B4-BE49-F238E27FC236}">
                  <a16:creationId xmlns:a16="http://schemas.microsoft.com/office/drawing/2014/main" id="{6B0C84F2-76AA-414F-A6BF-AEE900B45DB0}"/>
                </a:ext>
              </a:extLst>
            </p:cNvPr>
            <p:cNvSpPr txBox="1"/>
            <p:nvPr userDrawn="1"/>
          </p:nvSpPr>
          <p:spPr>
            <a:xfrm>
              <a:off x="9377915" y="4859079"/>
              <a:ext cx="2222205" cy="669414"/>
            </a:xfrm>
            <a:prstGeom prst="rect">
              <a:avLst/>
            </a:prstGeom>
            <a:noFill/>
          </p:spPr>
          <p:txBody>
            <a:bodyPr wrap="square" rtlCol="0">
              <a:spAutoFit/>
            </a:bodyPr>
            <a:lstStyle/>
            <a:p>
              <a:pPr>
                <a:lnSpc>
                  <a:spcPts val="1480"/>
                </a:lnSpc>
              </a:pPr>
              <a:r>
                <a:rPr lang="sv-SE" sz="1400" b="1" kern="1200">
                  <a:solidFill>
                    <a:schemeClr val="tx1"/>
                  </a:solidFill>
                  <a:effectLst/>
                  <a:latin typeface="+mn-lt"/>
                  <a:ea typeface="+mn-ea"/>
                  <a:cs typeface="+mn-cs"/>
                </a:rPr>
                <a:t>Nationellt system </a:t>
              </a:r>
              <a:endParaRPr lang="sv-SE" sz="1400" kern="1200">
                <a:solidFill>
                  <a:schemeClr val="tx1"/>
                </a:solidFill>
                <a:effectLst/>
                <a:latin typeface="+mn-lt"/>
                <a:ea typeface="+mn-ea"/>
                <a:cs typeface="+mn-cs"/>
              </a:endParaRPr>
            </a:p>
            <a:p>
              <a:pPr>
                <a:lnSpc>
                  <a:spcPts val="1480"/>
                </a:lnSpc>
              </a:pPr>
              <a:r>
                <a:rPr lang="sv-SE" sz="1400" b="1" kern="1200">
                  <a:solidFill>
                    <a:schemeClr val="tx1"/>
                  </a:solidFill>
                  <a:effectLst/>
                  <a:latin typeface="+mn-lt"/>
                  <a:ea typeface="+mn-ea"/>
                  <a:cs typeface="+mn-cs"/>
                </a:rPr>
                <a:t>för kunskapsstyrning </a:t>
              </a:r>
              <a:endParaRPr lang="sv-SE" sz="1400" kern="1200">
                <a:solidFill>
                  <a:schemeClr val="tx1"/>
                </a:solidFill>
                <a:effectLst/>
                <a:latin typeface="+mn-lt"/>
                <a:ea typeface="+mn-ea"/>
                <a:cs typeface="+mn-cs"/>
              </a:endParaRPr>
            </a:p>
            <a:p>
              <a:pPr>
                <a:lnSpc>
                  <a:spcPts val="1480"/>
                </a:lnSpc>
              </a:pPr>
              <a:r>
                <a:rPr lang="sv-SE" sz="1400" b="1" kern="1200">
                  <a:solidFill>
                    <a:schemeClr val="tx1"/>
                  </a:solidFill>
                  <a:effectLst/>
                  <a:latin typeface="+mn-lt"/>
                  <a:ea typeface="+mn-ea"/>
                  <a:cs typeface="+mn-cs"/>
                </a:rPr>
                <a:t>Hälso- och sjukvård</a:t>
              </a:r>
              <a:endParaRPr lang="sv-SE" sz="1800" kern="1200">
                <a:solidFill>
                  <a:schemeClr val="tx1"/>
                </a:solidFill>
                <a:effectLst/>
                <a:latin typeface="+mn-lt"/>
                <a:ea typeface="+mn-ea"/>
                <a:cs typeface="+mn-cs"/>
              </a:endParaRPr>
            </a:p>
          </p:txBody>
        </p:sp>
        <p:cxnSp>
          <p:nvCxnSpPr>
            <p:cNvPr id="17" name="Rak 16">
              <a:extLst>
                <a:ext uri="{FF2B5EF4-FFF2-40B4-BE49-F238E27FC236}">
                  <a16:creationId xmlns:a16="http://schemas.microsoft.com/office/drawing/2014/main" id="{D3C49365-0748-D64B-A403-DEDBF3586D5B}"/>
                </a:ext>
              </a:extLst>
            </p:cNvPr>
            <p:cNvCxnSpPr>
              <a:cxnSpLocks/>
            </p:cNvCxnSpPr>
            <p:nvPr userDrawn="1"/>
          </p:nvCxnSpPr>
          <p:spPr>
            <a:xfrm>
              <a:off x="9474838" y="5528493"/>
              <a:ext cx="1529859"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8" name="textruta 17">
              <a:extLst>
                <a:ext uri="{FF2B5EF4-FFF2-40B4-BE49-F238E27FC236}">
                  <a16:creationId xmlns:a16="http://schemas.microsoft.com/office/drawing/2014/main" id="{A9BF9558-A2D8-F84F-9EF5-C73972FE2965}"/>
                </a:ext>
              </a:extLst>
            </p:cNvPr>
            <p:cNvSpPr txBox="1"/>
            <p:nvPr userDrawn="1"/>
          </p:nvSpPr>
          <p:spPr>
            <a:xfrm>
              <a:off x="9387105" y="5523898"/>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tx1"/>
                  </a:solidFill>
                  <a:effectLst/>
                  <a:latin typeface="+mn-lt"/>
                  <a:ea typeface="+mn-ea"/>
                  <a:cs typeface="+mn-cs"/>
                </a:rPr>
                <a:t>SVERIGES REGIONER I SAMVERKAN</a:t>
              </a:r>
              <a:endParaRPr lang="sv-SE" sz="820" kern="1200">
                <a:solidFill>
                  <a:schemeClr val="tx1"/>
                </a:solidFill>
                <a:effectLst/>
                <a:latin typeface="+mn-lt"/>
                <a:ea typeface="+mn-ea"/>
                <a:cs typeface="+mn-cs"/>
              </a:endParaRPr>
            </a:p>
          </p:txBody>
        </p:sp>
      </p:grpSp>
    </p:spTree>
    <p:extLst>
      <p:ext uri="{BB962C8B-B14F-4D97-AF65-F5344CB8AC3E}">
        <p14:creationId xmlns:p14="http://schemas.microsoft.com/office/powerpoint/2010/main" val="81431066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773" r:id="rId8"/>
  </p:sldLayoutIdLst>
  <p:transition>
    <p:fade/>
  </p:transition>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4C64097-8E8F-4BD0-B355-EC3A4DDECA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DA87210-6E31-7F04-B003-159DFF12E4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50C54C3-359F-CA90-475A-BACD48B60A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2CC149-5272-4384-9EE9-7AD8FE1D1B4D}" type="datetimeFigureOut">
              <a:rPr lang="sv-SE" smtClean="0"/>
              <a:t>2025-05-08</a:t>
            </a:fld>
            <a:endParaRPr lang="sv-SE"/>
          </a:p>
        </p:txBody>
      </p:sp>
      <p:sp>
        <p:nvSpPr>
          <p:cNvPr id="5" name="Platshållare för sidfot 4">
            <a:extLst>
              <a:ext uri="{FF2B5EF4-FFF2-40B4-BE49-F238E27FC236}">
                <a16:creationId xmlns:a16="http://schemas.microsoft.com/office/drawing/2014/main" id="{149068C1-976A-78F1-B130-2140A7DA7B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5AC447E6-8FE7-4CEC-C6DC-38D7D86D10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6E9C7-9C3E-4891-A07F-B1D98B5F2371}" type="slidenum">
              <a:rPr lang="sv-SE" smtClean="0"/>
              <a:t>‹#›</a:t>
            </a:fld>
            <a:endParaRPr lang="sv-SE"/>
          </a:p>
        </p:txBody>
      </p:sp>
    </p:spTree>
    <p:extLst>
      <p:ext uri="{BB962C8B-B14F-4D97-AF65-F5344CB8AC3E}">
        <p14:creationId xmlns:p14="http://schemas.microsoft.com/office/powerpoint/2010/main" val="150298899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Platshållare för rubrik 1">
            <a:extLst>
              <a:ext uri="{FF2B5EF4-FFF2-40B4-BE49-F238E27FC236}">
                <a16:creationId xmlns:a16="http://schemas.microsoft.com/office/drawing/2014/main" id="{18BF671C-FD53-304A-A420-AEADAE2826EF}"/>
              </a:ext>
            </a:extLst>
          </p:cNvPr>
          <p:cNvSpPr>
            <a:spLocks noGrp="1"/>
          </p:cNvSpPr>
          <p:nvPr>
            <p:ph type="title"/>
          </p:nvPr>
        </p:nvSpPr>
        <p:spPr>
          <a:xfrm>
            <a:off x="838200" y="365125"/>
            <a:ext cx="9409043" cy="1325563"/>
          </a:xfrm>
          <a:prstGeom prst="rect">
            <a:avLst/>
          </a:prstGeom>
        </p:spPr>
        <p:txBody>
          <a:bodyPr vert="horz" lIns="91440" tIns="45720" rIns="91440" bIns="45720" rtlCol="0" anchor="ctr">
            <a:normAutofit/>
          </a:bodyPr>
          <a:lstStyle/>
          <a:p>
            <a:endParaRPr lang="sv-SE"/>
          </a:p>
        </p:txBody>
      </p:sp>
      <p:sp>
        <p:nvSpPr>
          <p:cNvPr id="8" name="Platshållare för text 2">
            <a:extLst>
              <a:ext uri="{FF2B5EF4-FFF2-40B4-BE49-F238E27FC236}">
                <a16:creationId xmlns:a16="http://schemas.microsoft.com/office/drawing/2014/main" id="{08950591-8A82-364A-86CA-C189240A1015}"/>
              </a:ext>
            </a:extLst>
          </p:cNvPr>
          <p:cNvSpPr>
            <a:spLocks noGrp="1"/>
          </p:cNvSpPr>
          <p:nvPr>
            <p:ph type="body" idx="1"/>
          </p:nvPr>
        </p:nvSpPr>
        <p:spPr>
          <a:xfrm>
            <a:off x="838200" y="1825625"/>
            <a:ext cx="9404497" cy="4351338"/>
          </a:xfrm>
          <a:prstGeom prst="rect">
            <a:avLst/>
          </a:prstGeom>
        </p:spPr>
        <p:txBody>
          <a:bodyPr vert="horz" lIns="91440" tIns="45720" rIns="91440" bIns="45720" rtlCol="0">
            <a:normAutofit/>
          </a:bodyPr>
          <a:lstStyle/>
          <a:p>
            <a:pPr lvl="0"/>
            <a:endParaRPr lang="sv-SE"/>
          </a:p>
        </p:txBody>
      </p:sp>
      <p:sp>
        <p:nvSpPr>
          <p:cNvPr id="9" name="Rektangel 8">
            <a:extLst>
              <a:ext uri="{FF2B5EF4-FFF2-40B4-BE49-F238E27FC236}">
                <a16:creationId xmlns:a16="http://schemas.microsoft.com/office/drawing/2014/main" id="{78C0B532-3FF1-6D4C-B718-CA8EFF31A50B}"/>
              </a:ext>
            </a:extLst>
          </p:cNvPr>
          <p:cNvSpPr/>
          <p:nvPr/>
        </p:nvSpPr>
        <p:spPr>
          <a:xfrm>
            <a:off x="0" y="6649656"/>
            <a:ext cx="12192000" cy="2083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0" name="Grupp 9">
            <a:extLst>
              <a:ext uri="{FF2B5EF4-FFF2-40B4-BE49-F238E27FC236}">
                <a16:creationId xmlns:a16="http://schemas.microsoft.com/office/drawing/2014/main" id="{97303B95-650F-714F-8232-5984935A2441}"/>
              </a:ext>
            </a:extLst>
          </p:cNvPr>
          <p:cNvGrpSpPr/>
          <p:nvPr/>
        </p:nvGrpSpPr>
        <p:grpSpPr>
          <a:xfrm>
            <a:off x="10444402" y="5729019"/>
            <a:ext cx="2222205" cy="884879"/>
            <a:chOff x="9377915" y="4859079"/>
            <a:chExt cx="2222205" cy="884879"/>
          </a:xfrm>
        </p:grpSpPr>
        <p:sp>
          <p:nvSpPr>
            <p:cNvPr id="11" name="textruta 10">
              <a:extLst>
                <a:ext uri="{FF2B5EF4-FFF2-40B4-BE49-F238E27FC236}">
                  <a16:creationId xmlns:a16="http://schemas.microsoft.com/office/drawing/2014/main" id="{3A8B58AC-0FAC-EA4C-ADF5-FAADAB680E47}"/>
                </a:ext>
              </a:extLst>
            </p:cNvPr>
            <p:cNvSpPr txBox="1"/>
            <p:nvPr/>
          </p:nvSpPr>
          <p:spPr>
            <a:xfrm>
              <a:off x="9377915" y="4859079"/>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cxnSp>
          <p:nvCxnSpPr>
            <p:cNvPr id="12" name="Rak 11">
              <a:extLst>
                <a:ext uri="{FF2B5EF4-FFF2-40B4-BE49-F238E27FC236}">
                  <a16:creationId xmlns:a16="http://schemas.microsoft.com/office/drawing/2014/main" id="{FC4396FF-D82D-CB4F-AACC-5084E37108EB}"/>
                </a:ext>
              </a:extLst>
            </p:cNvPr>
            <p:cNvCxnSpPr>
              <a:cxnSpLocks/>
            </p:cNvCxnSpPr>
            <p:nvPr/>
          </p:nvCxnSpPr>
          <p:spPr>
            <a:xfrm>
              <a:off x="9474838" y="5528493"/>
              <a:ext cx="1529859"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3" name="textruta 12">
              <a:extLst>
                <a:ext uri="{FF2B5EF4-FFF2-40B4-BE49-F238E27FC236}">
                  <a16:creationId xmlns:a16="http://schemas.microsoft.com/office/drawing/2014/main" id="{C41A13BC-AA04-7047-96FB-A2FFD99C0BE6}"/>
                </a:ext>
              </a:extLst>
            </p:cNvPr>
            <p:cNvSpPr txBox="1"/>
            <p:nvPr/>
          </p:nvSpPr>
          <p:spPr>
            <a:xfrm>
              <a:off x="9387105" y="5523898"/>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000000"/>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14" name="Rektangel 13">
            <a:extLst>
              <a:ext uri="{FF2B5EF4-FFF2-40B4-BE49-F238E27FC236}">
                <a16:creationId xmlns:a16="http://schemas.microsoft.com/office/drawing/2014/main" id="{3C22E89D-5F8D-6846-BCFB-531E94A40F82}"/>
              </a:ext>
            </a:extLst>
          </p:cNvPr>
          <p:cNvSpPr/>
          <p:nvPr userDrawn="1"/>
        </p:nvSpPr>
        <p:spPr>
          <a:xfrm>
            <a:off x="0" y="6649656"/>
            <a:ext cx="12192000" cy="2083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5" name="Grupp 14">
            <a:extLst>
              <a:ext uri="{FF2B5EF4-FFF2-40B4-BE49-F238E27FC236}">
                <a16:creationId xmlns:a16="http://schemas.microsoft.com/office/drawing/2014/main" id="{17030F3F-79BD-B340-B21F-259B2B70D2DE}"/>
              </a:ext>
            </a:extLst>
          </p:cNvPr>
          <p:cNvGrpSpPr/>
          <p:nvPr userDrawn="1"/>
        </p:nvGrpSpPr>
        <p:grpSpPr>
          <a:xfrm>
            <a:off x="10444402" y="5729019"/>
            <a:ext cx="2222205" cy="884879"/>
            <a:chOff x="9377915" y="4859079"/>
            <a:chExt cx="2222205" cy="884879"/>
          </a:xfrm>
        </p:grpSpPr>
        <p:sp>
          <p:nvSpPr>
            <p:cNvPr id="16" name="textruta 15">
              <a:extLst>
                <a:ext uri="{FF2B5EF4-FFF2-40B4-BE49-F238E27FC236}">
                  <a16:creationId xmlns:a16="http://schemas.microsoft.com/office/drawing/2014/main" id="{6B0C84F2-76AA-414F-A6BF-AEE900B45DB0}"/>
                </a:ext>
              </a:extLst>
            </p:cNvPr>
            <p:cNvSpPr txBox="1"/>
            <p:nvPr userDrawn="1"/>
          </p:nvSpPr>
          <p:spPr>
            <a:xfrm>
              <a:off x="9377915" y="4859079"/>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cxnSp>
          <p:nvCxnSpPr>
            <p:cNvPr id="17" name="Rak 16">
              <a:extLst>
                <a:ext uri="{FF2B5EF4-FFF2-40B4-BE49-F238E27FC236}">
                  <a16:creationId xmlns:a16="http://schemas.microsoft.com/office/drawing/2014/main" id="{D3C49365-0748-D64B-A403-DEDBF3586D5B}"/>
                </a:ext>
              </a:extLst>
            </p:cNvPr>
            <p:cNvCxnSpPr>
              <a:cxnSpLocks/>
            </p:cNvCxnSpPr>
            <p:nvPr userDrawn="1"/>
          </p:nvCxnSpPr>
          <p:spPr>
            <a:xfrm>
              <a:off x="9474838" y="5528493"/>
              <a:ext cx="1529859"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8" name="textruta 17">
              <a:extLst>
                <a:ext uri="{FF2B5EF4-FFF2-40B4-BE49-F238E27FC236}">
                  <a16:creationId xmlns:a16="http://schemas.microsoft.com/office/drawing/2014/main" id="{A9BF9558-A2D8-F84F-9EF5-C73972FE2965}"/>
                </a:ext>
              </a:extLst>
            </p:cNvPr>
            <p:cNvSpPr txBox="1"/>
            <p:nvPr userDrawn="1"/>
          </p:nvSpPr>
          <p:spPr>
            <a:xfrm>
              <a:off x="9387105" y="5523898"/>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000000"/>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1352851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Lst>
  <p:transition>
    <p:fade/>
  </p:transition>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kunskapsstyrningvard.se/kunskapsstyrningvard/omkunskapsstyrning.44726.html"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1C_25522991.xm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8" Type="http://schemas.openxmlformats.org/officeDocument/2006/relationships/hyperlink" Target="https://www.sjukv&#229;rdsregionmellan.se/v%C3%A4rdskap/" TargetMode="External"/><Relationship Id="rId3" Type="http://schemas.openxmlformats.org/officeDocument/2006/relationships/hyperlink" Target="https://kunskapsstyrningvard.se/kunskapsstyrningvard/omkunskapsstyrning.44726.html" TargetMode="External"/><Relationship Id="rId7" Type="http://schemas.openxmlformats.org/officeDocument/2006/relationships/hyperlink" Target="https://www.sjukv&#229;rdsregionmellan.se/sjukvardsregionala-samverkansgrupper-rsg/" TargetMode="External"/><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hyperlink" Target="https://www.sjukv&#229;rdsregionmellan.se/samverkan/attachment/beslutadrpouppdragsbeskrivning20210826.pdf" TargetMode="External"/><Relationship Id="rId5" Type="http://schemas.openxmlformats.org/officeDocument/2006/relationships/hyperlink" Target="https://www.sjukv&#229;rdsregionmellan.se/kunskapsstyrning/" TargetMode="External"/><Relationship Id="rId4" Type="http://schemas.openxmlformats.org/officeDocument/2006/relationships/hyperlink" Target="https://kunskapsstyrningvard.se/kunskapsstyrningvard/omkunskapsstyrning/nyhetsbrev.56217.html"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40.xml"/><Relationship Id="rId4" Type="http://schemas.openxmlformats.org/officeDocument/2006/relationships/hyperlink" Target="https://www.kunskapsstyrningvard.se/kunskapsstyrningvard/omkunskapsstyrning/organisation/nationellaarbetsgruppernag/patientforetradareiarbetsgrupper.56249.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A0B9B2F5-7387-859B-02FD-BA5E6C092E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793" y="354011"/>
            <a:ext cx="2303365" cy="5420420"/>
          </a:xfrm>
          <a:prstGeom prst="rect">
            <a:avLst/>
          </a:prstGeom>
        </p:spPr>
      </p:pic>
      <p:sp>
        <p:nvSpPr>
          <p:cNvPr id="3" name="Rubrik 2">
            <a:extLst>
              <a:ext uri="{FF2B5EF4-FFF2-40B4-BE49-F238E27FC236}">
                <a16:creationId xmlns:a16="http://schemas.microsoft.com/office/drawing/2014/main" id="{F9ED7753-57CA-9003-7D28-9690B93A3D3C}"/>
              </a:ext>
            </a:extLst>
          </p:cNvPr>
          <p:cNvSpPr>
            <a:spLocks noGrp="1"/>
          </p:cNvSpPr>
          <p:nvPr>
            <p:ph type="ctrTitle" idx="4294967295"/>
          </p:nvPr>
        </p:nvSpPr>
        <p:spPr>
          <a:xfrm>
            <a:off x="3879158" y="2019649"/>
            <a:ext cx="5021503" cy="1474361"/>
          </a:xfrm>
        </p:spPr>
        <p:txBody>
          <a:bodyPr>
            <a:noAutofit/>
          </a:bodyPr>
          <a:lstStyle/>
          <a:p>
            <a:r>
              <a:rPr lang="sv-SE" sz="3600">
                <a:latin typeface="Arial"/>
                <a:cs typeface="Arial"/>
              </a:rPr>
              <a:t>Nationellt system för kunskapsstyrning hälso- och sjukvård</a:t>
            </a:r>
          </a:p>
        </p:txBody>
      </p:sp>
      <p:pic>
        <p:nvPicPr>
          <p:cNvPr id="5" name="Picture 2">
            <a:extLst>
              <a:ext uri="{FF2B5EF4-FFF2-40B4-BE49-F238E27FC236}">
                <a16:creationId xmlns:a16="http://schemas.microsoft.com/office/drawing/2014/main" id="{2A4E8748-D860-89C3-5151-0018B6E631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161" b="-2439"/>
          <a:stretch/>
        </p:blipFill>
        <p:spPr bwMode="auto">
          <a:xfrm>
            <a:off x="9645018" y="354011"/>
            <a:ext cx="2297537" cy="605434"/>
          </a:xfrm>
          <a:prstGeom prst="rect">
            <a:avLst/>
          </a:prstGeom>
          <a:noFill/>
          <a:extLst>
            <a:ext uri="{909E8E84-426E-40DD-AFC4-6F175D3DCCD1}">
              <a14:hiddenFill xmlns:a14="http://schemas.microsoft.com/office/drawing/2010/main">
                <a:solidFill>
                  <a:srgbClr val="FFFFFF"/>
                </a:solidFill>
              </a14:hiddenFill>
            </a:ext>
          </a:extLst>
        </p:spPr>
      </p:pic>
      <p:sp>
        <p:nvSpPr>
          <p:cNvPr id="6" name="Platshållare för innehåll 2">
            <a:extLst>
              <a:ext uri="{FF2B5EF4-FFF2-40B4-BE49-F238E27FC236}">
                <a16:creationId xmlns:a16="http://schemas.microsoft.com/office/drawing/2014/main" id="{04CE2FD7-6304-9EE1-90B2-325C8A05C9C1}"/>
              </a:ext>
            </a:extLst>
          </p:cNvPr>
          <p:cNvSpPr txBox="1">
            <a:spLocks/>
          </p:cNvSpPr>
          <p:nvPr/>
        </p:nvSpPr>
        <p:spPr>
          <a:xfrm>
            <a:off x="3879158" y="3828694"/>
            <a:ext cx="7307503" cy="1752350"/>
          </a:xfrm>
          <a:prstGeom prst="rect">
            <a:avLst/>
          </a:prstGeom>
        </p:spPr>
        <p:txBody>
          <a:bodyPr vert="horz" lIns="91440" tIns="45720" rIns="91440" bIns="45720" rtlCol="0" anchor="t">
            <a:noAutofit/>
          </a:bodyPr>
          <a:lstStyle>
            <a:lvl1pPr marL="0" indent="0" algn="ctr" defTabSz="914332" rtl="0" eaLnBrk="1" latinLnBrk="0" hangingPunct="1">
              <a:lnSpc>
                <a:spcPct val="15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167" indent="0" algn="ctr" defTabSz="914332" rtl="0" eaLnBrk="1" latinLnBrk="0" hangingPunct="1">
              <a:lnSpc>
                <a:spcPct val="15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332" indent="0" algn="ctr" defTabSz="914332" rtl="0" eaLnBrk="1" latinLnBrk="0" hangingPunct="1">
              <a:lnSpc>
                <a:spcPct val="15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498"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66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583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299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16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327"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Bef>
                <a:spcPts val="600"/>
              </a:spcBef>
            </a:pPr>
            <a:r>
              <a:rPr lang="sv-SE" sz="2200">
                <a:latin typeface="Arial"/>
                <a:cs typeface="Arial"/>
              </a:rPr>
              <a:t>NN</a:t>
            </a:r>
          </a:p>
          <a:p>
            <a:pPr algn="l">
              <a:lnSpc>
                <a:spcPct val="110000"/>
              </a:lnSpc>
              <a:spcBef>
                <a:spcPts val="600"/>
              </a:spcBef>
            </a:pPr>
            <a:r>
              <a:rPr lang="sv-SE" sz="2200">
                <a:latin typeface="Arial"/>
                <a:cs typeface="Arial"/>
              </a:rPr>
              <a:t>Sjukvårdsregion Mellansverige/Region </a:t>
            </a:r>
            <a:r>
              <a:rPr lang="sv-SE" sz="2200" err="1">
                <a:latin typeface="Arial"/>
                <a:cs typeface="Arial"/>
              </a:rPr>
              <a:t>Xx</a:t>
            </a:r>
            <a:endParaRPr lang="sv-SE" sz="2200">
              <a:latin typeface="Arial"/>
              <a:cs typeface="Arial"/>
            </a:endParaRPr>
          </a:p>
        </p:txBody>
      </p:sp>
      <p:pic>
        <p:nvPicPr>
          <p:cNvPr id="4" name="Picture 3">
            <a:extLst>
              <a:ext uri="{FF2B5EF4-FFF2-40B4-BE49-F238E27FC236}">
                <a16:creationId xmlns:a16="http://schemas.microsoft.com/office/drawing/2014/main" id="{23B7C5DB-1DA0-2D6E-FE6C-8148DE1687F4}"/>
              </a:ext>
            </a:extLst>
          </p:cNvPr>
          <p:cNvPicPr>
            <a:picLocks noChangeAspect="1"/>
          </p:cNvPicPr>
          <p:nvPr/>
        </p:nvPicPr>
        <p:blipFill>
          <a:blip r:embed="rId5"/>
          <a:stretch>
            <a:fillRect/>
          </a:stretch>
        </p:blipFill>
        <p:spPr>
          <a:xfrm>
            <a:off x="0" y="5840918"/>
            <a:ext cx="12192000" cy="1015104"/>
          </a:xfrm>
          <a:prstGeom prst="rect">
            <a:avLst/>
          </a:prstGeom>
        </p:spPr>
      </p:pic>
    </p:spTree>
    <p:extLst>
      <p:ext uri="{BB962C8B-B14F-4D97-AF65-F5344CB8AC3E}">
        <p14:creationId xmlns:p14="http://schemas.microsoft.com/office/powerpoint/2010/main" val="153494199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A92718-5355-21AD-A484-8DB720DFAFB4}"/>
              </a:ext>
            </a:extLst>
          </p:cNvPr>
          <p:cNvSpPr>
            <a:spLocks noGrp="1"/>
          </p:cNvSpPr>
          <p:nvPr>
            <p:ph type="title"/>
          </p:nvPr>
        </p:nvSpPr>
        <p:spPr>
          <a:xfrm>
            <a:off x="838200" y="365129"/>
            <a:ext cx="10515600" cy="1325563"/>
          </a:xfrm>
        </p:spPr>
        <p:txBody>
          <a:bodyPr anchor="ctr">
            <a:normAutofit/>
          </a:bodyPr>
          <a:lstStyle/>
          <a:p>
            <a:r>
              <a:rPr lang="sv-SE">
                <a:hlinkClick r:id="rId2"/>
              </a:rPr>
              <a:t>Film från nationellt system för kunskapsstyrning</a:t>
            </a:r>
            <a:endParaRPr lang="sv-SE"/>
          </a:p>
        </p:txBody>
      </p:sp>
      <p:sp>
        <p:nvSpPr>
          <p:cNvPr id="3" name="Platshållare för innehåll 2">
            <a:extLst>
              <a:ext uri="{FF2B5EF4-FFF2-40B4-BE49-F238E27FC236}">
                <a16:creationId xmlns:a16="http://schemas.microsoft.com/office/drawing/2014/main" id="{06CB451C-CAC4-F3E1-4F82-EF4E1E819B12}"/>
              </a:ext>
            </a:extLst>
          </p:cNvPr>
          <p:cNvSpPr>
            <a:spLocks noGrp="1"/>
          </p:cNvSpPr>
          <p:nvPr>
            <p:ph sz="half" idx="1"/>
          </p:nvPr>
        </p:nvSpPr>
        <p:spPr>
          <a:xfrm>
            <a:off x="838200" y="1825625"/>
            <a:ext cx="7944997" cy="679050"/>
          </a:xfrm>
        </p:spPr>
        <p:txBody>
          <a:bodyPr vert="horz" lIns="91440" tIns="45720" rIns="91440" bIns="45720" rtlCol="0" anchor="t">
            <a:normAutofit/>
          </a:bodyPr>
          <a:lstStyle/>
          <a:p>
            <a:pPr marL="0" indent="0">
              <a:buNone/>
            </a:pPr>
            <a:r>
              <a:rPr lang="sv-SE">
                <a:latin typeface="Arial"/>
                <a:cs typeface="Arial"/>
                <a:hlinkClick r:id="rId2"/>
              </a:rPr>
              <a:t>Om kunskapsstyrning (kunskapsstyrningvard.se)</a:t>
            </a:r>
            <a:endParaRPr lang="sv-SE">
              <a:latin typeface="Arial"/>
              <a:cs typeface="Arial"/>
            </a:endParaRPr>
          </a:p>
          <a:p>
            <a:pPr marL="227965" indent="-227965"/>
            <a:endParaRPr lang="sv-SE"/>
          </a:p>
          <a:p>
            <a:pPr marL="0" indent="0">
              <a:buNone/>
            </a:pPr>
            <a:endParaRPr lang="sv-SE"/>
          </a:p>
        </p:txBody>
      </p:sp>
      <p:pic>
        <p:nvPicPr>
          <p:cNvPr id="4" name="Bildobjekt 3" descr="En bild som visar skärmbild, dörr, inomhus&#10;&#10;Automatiskt genererad beskrivning">
            <a:extLst>
              <a:ext uri="{FF2B5EF4-FFF2-40B4-BE49-F238E27FC236}">
                <a16:creationId xmlns:a16="http://schemas.microsoft.com/office/drawing/2014/main" id="{6A9C24C1-B6EA-0A00-0749-960F633F4996}"/>
              </a:ext>
            </a:extLst>
          </p:cNvPr>
          <p:cNvPicPr>
            <a:picLocks noChangeAspect="1"/>
          </p:cNvPicPr>
          <p:nvPr/>
        </p:nvPicPr>
        <p:blipFill>
          <a:blip r:embed="rId3"/>
          <a:srcRect l="16442" r="14789"/>
          <a:stretch/>
        </p:blipFill>
        <p:spPr>
          <a:xfrm>
            <a:off x="3500610" y="2504999"/>
            <a:ext cx="5181600" cy="4351338"/>
          </a:xfrm>
          <a:prstGeom prst="rect">
            <a:avLst/>
          </a:prstGeom>
          <a:noFill/>
        </p:spPr>
      </p:pic>
    </p:spTree>
    <p:extLst>
      <p:ext uri="{BB962C8B-B14F-4D97-AF65-F5344CB8AC3E}">
        <p14:creationId xmlns:p14="http://schemas.microsoft.com/office/powerpoint/2010/main" val="225837504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A92718-5355-21AD-A484-8DB720DFAFB4}"/>
              </a:ext>
            </a:extLst>
          </p:cNvPr>
          <p:cNvSpPr>
            <a:spLocks noGrp="1"/>
          </p:cNvSpPr>
          <p:nvPr>
            <p:ph type="title"/>
          </p:nvPr>
        </p:nvSpPr>
        <p:spPr>
          <a:xfrm>
            <a:off x="838199" y="365129"/>
            <a:ext cx="5871211" cy="1325563"/>
          </a:xfrm>
        </p:spPr>
        <p:txBody>
          <a:bodyPr/>
          <a:lstStyle/>
          <a:p>
            <a:r>
              <a:rPr lang="sv-SE"/>
              <a:t>Näst störst av landets sex sjukvårdsregioner</a:t>
            </a:r>
          </a:p>
        </p:txBody>
      </p:sp>
      <p:sp>
        <p:nvSpPr>
          <p:cNvPr id="3" name="Platshållare för innehåll 2">
            <a:extLst>
              <a:ext uri="{FF2B5EF4-FFF2-40B4-BE49-F238E27FC236}">
                <a16:creationId xmlns:a16="http://schemas.microsoft.com/office/drawing/2014/main" id="{06CB451C-CAC4-F3E1-4F82-EF4E1E819B12}"/>
              </a:ext>
            </a:extLst>
          </p:cNvPr>
          <p:cNvSpPr>
            <a:spLocks noGrp="1"/>
          </p:cNvSpPr>
          <p:nvPr>
            <p:ph idx="1"/>
          </p:nvPr>
        </p:nvSpPr>
        <p:spPr>
          <a:xfrm>
            <a:off x="838200" y="1825625"/>
            <a:ext cx="5699760" cy="4351338"/>
          </a:xfrm>
        </p:spPr>
        <p:txBody>
          <a:bodyPr>
            <a:normAutofit/>
          </a:bodyPr>
          <a:lstStyle/>
          <a:p>
            <a:r>
              <a:rPr lang="sv-SE" sz="2200"/>
              <a:t>Norra sjukvårdsregionen</a:t>
            </a:r>
          </a:p>
          <a:p>
            <a:r>
              <a:rPr lang="sv-SE" sz="2200"/>
              <a:t>Sjukvårdsregion Mellansverige</a:t>
            </a:r>
          </a:p>
          <a:p>
            <a:r>
              <a:rPr lang="sv-SE" sz="2200"/>
              <a:t>Sjukvårdsregion Stockholm Gotland</a:t>
            </a:r>
          </a:p>
          <a:p>
            <a:r>
              <a:rPr lang="sv-SE" sz="2200"/>
              <a:t>Sydöstra sjukvårdsregionen</a:t>
            </a:r>
          </a:p>
          <a:p>
            <a:r>
              <a:rPr lang="sv-SE" sz="2200"/>
              <a:t>Västra sjukvårdsregionen</a:t>
            </a:r>
          </a:p>
          <a:p>
            <a:r>
              <a:rPr lang="sv-SE" sz="2200"/>
              <a:t>Södra sjukvårdsregionen</a:t>
            </a:r>
          </a:p>
        </p:txBody>
      </p:sp>
      <p:pic>
        <p:nvPicPr>
          <p:cNvPr id="32" name="Bildobjekt 31" descr="En bild som visar karta&#10;&#10;Automatiskt genererad beskrivning med medelhög exakthet">
            <a:extLst>
              <a:ext uri="{FF2B5EF4-FFF2-40B4-BE49-F238E27FC236}">
                <a16:creationId xmlns:a16="http://schemas.microsoft.com/office/drawing/2014/main" id="{E5078D75-D368-1910-1E79-43482948EC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8113" y="145054"/>
            <a:ext cx="2790247" cy="6567892"/>
          </a:xfrm>
          <a:prstGeom prst="rect">
            <a:avLst/>
          </a:prstGeom>
        </p:spPr>
      </p:pic>
    </p:spTree>
    <p:extLst>
      <p:ext uri="{BB962C8B-B14F-4D97-AF65-F5344CB8AC3E}">
        <p14:creationId xmlns:p14="http://schemas.microsoft.com/office/powerpoint/2010/main" val="181615059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A92718-5355-21AD-A484-8DB720DFAFB4}"/>
              </a:ext>
            </a:extLst>
          </p:cNvPr>
          <p:cNvSpPr>
            <a:spLocks noGrp="1"/>
          </p:cNvSpPr>
          <p:nvPr>
            <p:ph type="title"/>
          </p:nvPr>
        </p:nvSpPr>
        <p:spPr>
          <a:xfrm>
            <a:off x="838200" y="365129"/>
            <a:ext cx="8385810" cy="1325563"/>
          </a:xfrm>
        </p:spPr>
        <p:txBody>
          <a:bodyPr/>
          <a:lstStyle/>
          <a:p>
            <a:r>
              <a:rPr lang="sv-SE"/>
              <a:t>2,15 miljoner invånare i sju regioner och totalt 80 kommuner</a:t>
            </a:r>
          </a:p>
        </p:txBody>
      </p:sp>
      <p:sp>
        <p:nvSpPr>
          <p:cNvPr id="3" name="Platshållare för innehåll 2">
            <a:extLst>
              <a:ext uri="{FF2B5EF4-FFF2-40B4-BE49-F238E27FC236}">
                <a16:creationId xmlns:a16="http://schemas.microsoft.com/office/drawing/2014/main" id="{06CB451C-CAC4-F3E1-4F82-EF4E1E819B12}"/>
              </a:ext>
            </a:extLst>
          </p:cNvPr>
          <p:cNvSpPr>
            <a:spLocks noGrp="1"/>
          </p:cNvSpPr>
          <p:nvPr>
            <p:ph idx="1"/>
          </p:nvPr>
        </p:nvSpPr>
        <p:spPr>
          <a:xfrm>
            <a:off x="838200" y="1825624"/>
            <a:ext cx="4081272" cy="4895215"/>
          </a:xfrm>
        </p:spPr>
        <p:txBody>
          <a:bodyPr>
            <a:normAutofit/>
          </a:bodyPr>
          <a:lstStyle/>
          <a:p>
            <a:r>
              <a:rPr lang="sv-SE" sz="2200"/>
              <a:t>Region Dalarna</a:t>
            </a:r>
          </a:p>
          <a:p>
            <a:r>
              <a:rPr lang="sv-SE" sz="2200"/>
              <a:t>Region Gävleborg</a:t>
            </a:r>
          </a:p>
          <a:p>
            <a:r>
              <a:rPr lang="sv-SE" sz="2200"/>
              <a:t>Region  Sörmland</a:t>
            </a:r>
          </a:p>
          <a:p>
            <a:r>
              <a:rPr lang="sv-SE" sz="2200"/>
              <a:t>Region Värmland</a:t>
            </a:r>
          </a:p>
          <a:p>
            <a:r>
              <a:rPr lang="sv-SE" sz="2200"/>
              <a:t>Region Västmanland</a:t>
            </a:r>
          </a:p>
          <a:p>
            <a:r>
              <a:rPr lang="sv-SE" sz="2200"/>
              <a:t>Region Uppsala</a:t>
            </a:r>
          </a:p>
          <a:p>
            <a:r>
              <a:rPr lang="sv-SE" sz="2200"/>
              <a:t>Region Örebro län</a:t>
            </a:r>
          </a:p>
        </p:txBody>
      </p:sp>
      <p:pic>
        <p:nvPicPr>
          <p:cNvPr id="5" name="Bildobjekt 4" descr="En bild som visar karta, text&#10;&#10;Automatiskt genererad beskrivning">
            <a:extLst>
              <a:ext uri="{FF2B5EF4-FFF2-40B4-BE49-F238E27FC236}">
                <a16:creationId xmlns:a16="http://schemas.microsoft.com/office/drawing/2014/main" id="{CCAD23CD-C30B-03E2-AA46-E2D86A12F8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2738" y="1825624"/>
            <a:ext cx="4081272" cy="4379343"/>
          </a:xfrm>
          <a:prstGeom prst="rect">
            <a:avLst/>
          </a:prstGeom>
        </p:spPr>
      </p:pic>
    </p:spTree>
    <p:extLst>
      <p:ext uri="{BB962C8B-B14F-4D97-AF65-F5344CB8AC3E}">
        <p14:creationId xmlns:p14="http://schemas.microsoft.com/office/powerpoint/2010/main" val="42544087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A92718-5355-21AD-A484-8DB720DFAFB4}"/>
              </a:ext>
            </a:extLst>
          </p:cNvPr>
          <p:cNvSpPr>
            <a:spLocks noGrp="1"/>
          </p:cNvSpPr>
          <p:nvPr>
            <p:ph type="title"/>
          </p:nvPr>
        </p:nvSpPr>
        <p:spPr>
          <a:xfrm>
            <a:off x="838200" y="365129"/>
            <a:ext cx="4815841" cy="1325563"/>
          </a:xfrm>
        </p:spPr>
        <p:txBody>
          <a:bodyPr/>
          <a:lstStyle/>
          <a:p>
            <a:r>
              <a:rPr lang="sv-SE"/>
              <a:t>Övergripande mål för samverkan:</a:t>
            </a:r>
          </a:p>
        </p:txBody>
      </p:sp>
      <p:sp>
        <p:nvSpPr>
          <p:cNvPr id="3" name="Platshållare för innehåll 2">
            <a:extLst>
              <a:ext uri="{FF2B5EF4-FFF2-40B4-BE49-F238E27FC236}">
                <a16:creationId xmlns:a16="http://schemas.microsoft.com/office/drawing/2014/main" id="{06CB451C-CAC4-F3E1-4F82-EF4E1E819B12}"/>
              </a:ext>
            </a:extLst>
          </p:cNvPr>
          <p:cNvSpPr>
            <a:spLocks noGrp="1"/>
          </p:cNvSpPr>
          <p:nvPr>
            <p:ph idx="1"/>
          </p:nvPr>
        </p:nvSpPr>
        <p:spPr>
          <a:xfrm>
            <a:off x="838200" y="1825625"/>
            <a:ext cx="5123688" cy="1946276"/>
          </a:xfrm>
        </p:spPr>
        <p:txBody>
          <a:bodyPr>
            <a:normAutofit/>
          </a:bodyPr>
          <a:lstStyle/>
          <a:p>
            <a:pPr marL="0" indent="0">
              <a:buNone/>
            </a:pPr>
            <a:r>
              <a:rPr lang="sv-SE" sz="2200"/>
              <a:t>Att erbjuda invånarna i Sjukvårdsregion Mellansverige en jämlik hälso- och sjukvård av god kvalitet.</a:t>
            </a:r>
          </a:p>
        </p:txBody>
      </p:sp>
      <p:sp>
        <p:nvSpPr>
          <p:cNvPr id="4" name="Platshållare för innehåll 2">
            <a:extLst>
              <a:ext uri="{FF2B5EF4-FFF2-40B4-BE49-F238E27FC236}">
                <a16:creationId xmlns:a16="http://schemas.microsoft.com/office/drawing/2014/main" id="{0E3BC02A-E934-79E0-2B47-513702CA709A}"/>
              </a:ext>
            </a:extLst>
          </p:cNvPr>
          <p:cNvSpPr txBox="1">
            <a:spLocks/>
          </p:cNvSpPr>
          <p:nvPr/>
        </p:nvSpPr>
        <p:spPr>
          <a:xfrm>
            <a:off x="838200" y="3906834"/>
            <a:ext cx="5471160" cy="1946276"/>
          </a:xfrm>
          <a:prstGeom prst="rect">
            <a:avLst/>
          </a:prstGeom>
        </p:spPr>
        <p:txBody>
          <a:bodyPr vert="horz" lIns="91440" tIns="45720" rIns="91440" bIns="45720" rtlCol="0">
            <a:normAutofit/>
          </a:bodyPr>
          <a:lstStyle>
            <a:lvl1pPr marL="228584" indent="-228584" algn="l" defTabSz="914332" rtl="0" eaLnBrk="1" latinLnBrk="0" hangingPunct="1">
              <a:lnSpc>
                <a:spcPct val="15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750" indent="-228584" algn="l" defTabSz="914332"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14" indent="-228584" algn="l" defTabSz="914332" rtl="0" eaLnBrk="1" latinLnBrk="0" hangingPunct="1">
              <a:lnSpc>
                <a:spcPct val="15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a:t>2 universitetssjukhus, 5 länssjukhus, 18 länsdelssjukhus, 250 vård- och hälsocentraler, 3 ambulanshelikoptrar</a:t>
            </a:r>
          </a:p>
        </p:txBody>
      </p:sp>
      <p:pic>
        <p:nvPicPr>
          <p:cNvPr id="7" name="Bildobjekt 6" descr="En bild som visar rum, sjukhusrum, scen, Medicinsk utrustning&#10;&#10;Automatiskt genererad beskrivning">
            <a:extLst>
              <a:ext uri="{FF2B5EF4-FFF2-40B4-BE49-F238E27FC236}">
                <a16:creationId xmlns:a16="http://schemas.microsoft.com/office/drawing/2014/main" id="{0A86E2FC-D1D9-E2E2-248C-14B6F2516F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9360" y="1994770"/>
            <a:ext cx="5331391" cy="3554261"/>
          </a:xfrm>
          <a:prstGeom prst="rect">
            <a:avLst/>
          </a:prstGeom>
        </p:spPr>
      </p:pic>
    </p:spTree>
    <p:extLst>
      <p:ext uri="{BB962C8B-B14F-4D97-AF65-F5344CB8AC3E}">
        <p14:creationId xmlns:p14="http://schemas.microsoft.com/office/powerpoint/2010/main" val="302057771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C04F6569-F58D-D658-28CB-39EBE73EB1BD}"/>
              </a:ext>
            </a:extLst>
          </p:cNvPr>
          <p:cNvSpPr>
            <a:spLocks noGrp="1"/>
          </p:cNvSpPr>
          <p:nvPr>
            <p:ph type="title"/>
          </p:nvPr>
        </p:nvSpPr>
        <p:spPr>
          <a:xfrm>
            <a:off x="838200" y="84843"/>
            <a:ext cx="10515600" cy="1325563"/>
          </a:xfrm>
        </p:spPr>
        <p:txBody>
          <a:bodyPr/>
          <a:lstStyle/>
          <a:p>
            <a:r>
              <a:rPr lang="sv-SE"/>
              <a:t>Varför gör vi detta?</a:t>
            </a:r>
          </a:p>
        </p:txBody>
      </p:sp>
      <p:sp>
        <p:nvSpPr>
          <p:cNvPr id="2" name="Platshållare för innehåll 2">
            <a:extLst>
              <a:ext uri="{FF2B5EF4-FFF2-40B4-BE49-F238E27FC236}">
                <a16:creationId xmlns:a16="http://schemas.microsoft.com/office/drawing/2014/main" id="{55FAC2ED-CB6F-A592-A3F9-E6B4CBEB9C19}"/>
              </a:ext>
            </a:extLst>
          </p:cNvPr>
          <p:cNvSpPr txBox="1">
            <a:spLocks/>
          </p:cNvSpPr>
          <p:nvPr/>
        </p:nvSpPr>
        <p:spPr>
          <a:xfrm>
            <a:off x="6101180" y="1916214"/>
            <a:ext cx="5313625" cy="1992732"/>
          </a:xfrm>
          <a:prstGeom prst="rect">
            <a:avLst/>
          </a:prstGeom>
        </p:spPr>
        <p:txBody>
          <a:bodyPr vert="horz" lIns="91440" tIns="45720" rIns="91440" bIns="45720" rtlCol="0" anchor="t">
            <a:noAutofit/>
          </a:bodyPr>
          <a:lstStyle>
            <a:lvl1pPr marL="0" indent="0" algn="ctr" defTabSz="914332" rtl="0" eaLnBrk="1" latinLnBrk="0" hangingPunct="1">
              <a:lnSpc>
                <a:spcPct val="15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167" indent="0" algn="ctr" defTabSz="914332" rtl="0" eaLnBrk="1" latinLnBrk="0" hangingPunct="1">
              <a:lnSpc>
                <a:spcPct val="15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332" indent="0" algn="ctr" defTabSz="914332" rtl="0" eaLnBrk="1" latinLnBrk="0" hangingPunct="1">
              <a:lnSpc>
                <a:spcPct val="15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498"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66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583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299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16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327"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Bef>
                <a:spcPts val="600"/>
              </a:spcBef>
            </a:pPr>
            <a:r>
              <a:rPr lang="sv-SE">
                <a:latin typeface="Arial"/>
                <a:cs typeface="Arial"/>
              </a:rPr>
              <a:t>“Man kan ha otur att få en sjukdom och att bo i fel del av landet. Det kan jag som patient inte godta. Man ska ha rätt till jämlik vård.”</a:t>
            </a:r>
          </a:p>
        </p:txBody>
      </p:sp>
      <p:sp>
        <p:nvSpPr>
          <p:cNvPr id="3" name="Platshållare för innehåll 2">
            <a:extLst>
              <a:ext uri="{FF2B5EF4-FFF2-40B4-BE49-F238E27FC236}">
                <a16:creationId xmlns:a16="http://schemas.microsoft.com/office/drawing/2014/main" id="{80681A51-3B3D-927E-5834-051E14CC0DC8}"/>
              </a:ext>
            </a:extLst>
          </p:cNvPr>
          <p:cNvSpPr txBox="1">
            <a:spLocks/>
          </p:cNvSpPr>
          <p:nvPr/>
        </p:nvSpPr>
        <p:spPr>
          <a:xfrm>
            <a:off x="7281883" y="3988538"/>
            <a:ext cx="4071917" cy="959253"/>
          </a:xfrm>
          <a:prstGeom prst="rect">
            <a:avLst/>
          </a:prstGeom>
        </p:spPr>
        <p:txBody>
          <a:bodyPr vert="horz" lIns="91440" tIns="45720" rIns="91440" bIns="45720" rtlCol="0" anchor="t">
            <a:noAutofit/>
          </a:bodyPr>
          <a:lstStyle>
            <a:lvl1pPr marL="0" indent="0" algn="ctr" defTabSz="914332" rtl="0" eaLnBrk="1" latinLnBrk="0" hangingPunct="1">
              <a:lnSpc>
                <a:spcPct val="15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167" indent="0" algn="ctr" defTabSz="914332" rtl="0" eaLnBrk="1" latinLnBrk="0" hangingPunct="1">
              <a:lnSpc>
                <a:spcPct val="15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332" indent="0" algn="ctr" defTabSz="914332" rtl="0" eaLnBrk="1" latinLnBrk="0" hangingPunct="1">
              <a:lnSpc>
                <a:spcPct val="15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498"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66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583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299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16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327"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Bef>
                <a:spcPts val="600"/>
              </a:spcBef>
            </a:pPr>
            <a:r>
              <a:rPr lang="sv-SE" sz="1600">
                <a:latin typeface="Arial"/>
                <a:cs typeface="Arial"/>
              </a:rPr>
              <a:t>Ove </a:t>
            </a:r>
            <a:r>
              <a:rPr lang="sv-SE" sz="1600" err="1">
                <a:latin typeface="Arial"/>
                <a:cs typeface="Arial"/>
              </a:rPr>
              <a:t>Puisto</a:t>
            </a:r>
            <a:r>
              <a:rPr lang="sv-SE" sz="1600">
                <a:latin typeface="Arial"/>
                <a:cs typeface="Arial"/>
              </a:rPr>
              <a:t>, patientföreträdare i nationell arbetsgrupp för personcentrerat och sammanhållet vårdförlopp stroke och TIA  </a:t>
            </a:r>
          </a:p>
        </p:txBody>
      </p:sp>
      <p:sp>
        <p:nvSpPr>
          <p:cNvPr id="7" name="Rektangel: rundade hörn 6">
            <a:extLst>
              <a:ext uri="{FF2B5EF4-FFF2-40B4-BE49-F238E27FC236}">
                <a16:creationId xmlns:a16="http://schemas.microsoft.com/office/drawing/2014/main" id="{98E74FEB-5B7B-D687-2E76-E8821C5C1DB4}"/>
              </a:ext>
            </a:extLst>
          </p:cNvPr>
          <p:cNvSpPr/>
          <p:nvPr/>
        </p:nvSpPr>
        <p:spPr>
          <a:xfrm>
            <a:off x="1423162" y="1789457"/>
            <a:ext cx="1715432" cy="61187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Standardiserade vårdförlopp</a:t>
            </a:r>
          </a:p>
        </p:txBody>
      </p:sp>
      <p:sp>
        <p:nvSpPr>
          <p:cNvPr id="8" name="Rektangel: rundade hörn 7">
            <a:extLst>
              <a:ext uri="{FF2B5EF4-FFF2-40B4-BE49-F238E27FC236}">
                <a16:creationId xmlns:a16="http://schemas.microsoft.com/office/drawing/2014/main" id="{85783BC0-D8ED-F01F-57D5-FC8BB920DC0B}"/>
              </a:ext>
            </a:extLst>
          </p:cNvPr>
          <p:cNvSpPr/>
          <p:nvPr/>
        </p:nvSpPr>
        <p:spPr>
          <a:xfrm>
            <a:off x="668789" y="2460052"/>
            <a:ext cx="1715434" cy="37550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Kvalitetsregister</a:t>
            </a:r>
          </a:p>
        </p:txBody>
      </p:sp>
      <p:sp>
        <p:nvSpPr>
          <p:cNvPr id="9" name="Rektangel: rundade hörn 8">
            <a:extLst>
              <a:ext uri="{FF2B5EF4-FFF2-40B4-BE49-F238E27FC236}">
                <a16:creationId xmlns:a16="http://schemas.microsoft.com/office/drawing/2014/main" id="{FA5651F2-4880-865C-DFD5-0DDEABBD15C2}"/>
              </a:ext>
            </a:extLst>
          </p:cNvPr>
          <p:cNvSpPr/>
          <p:nvPr/>
        </p:nvSpPr>
        <p:spPr>
          <a:xfrm>
            <a:off x="4437087" y="3024732"/>
            <a:ext cx="1163653" cy="597305"/>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Nationella riktlinjer</a:t>
            </a:r>
          </a:p>
        </p:txBody>
      </p:sp>
      <p:sp>
        <p:nvSpPr>
          <p:cNvPr id="10" name="Rektangel: rundade hörn 9">
            <a:extLst>
              <a:ext uri="{FF2B5EF4-FFF2-40B4-BE49-F238E27FC236}">
                <a16:creationId xmlns:a16="http://schemas.microsoft.com/office/drawing/2014/main" id="{5153CD4A-F29F-CDB9-68E3-4599BAB501C7}"/>
              </a:ext>
            </a:extLst>
          </p:cNvPr>
          <p:cNvSpPr/>
          <p:nvPr/>
        </p:nvSpPr>
        <p:spPr>
          <a:xfrm>
            <a:off x="3232221" y="2029203"/>
            <a:ext cx="1343382" cy="45995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Föreskrifter</a:t>
            </a:r>
          </a:p>
        </p:txBody>
      </p:sp>
      <p:sp>
        <p:nvSpPr>
          <p:cNvPr id="11" name="Rektangel: rundade hörn 10">
            <a:extLst>
              <a:ext uri="{FF2B5EF4-FFF2-40B4-BE49-F238E27FC236}">
                <a16:creationId xmlns:a16="http://schemas.microsoft.com/office/drawing/2014/main" id="{4641CAB3-CBEC-21CF-1E57-88CB437E5A6D}"/>
              </a:ext>
            </a:extLst>
          </p:cNvPr>
          <p:cNvSpPr/>
          <p:nvPr/>
        </p:nvSpPr>
        <p:spPr>
          <a:xfrm>
            <a:off x="2427954" y="2615447"/>
            <a:ext cx="1951261" cy="559947"/>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Behandlings-rekommendationer</a:t>
            </a:r>
          </a:p>
        </p:txBody>
      </p:sp>
      <p:sp>
        <p:nvSpPr>
          <p:cNvPr id="13" name="Rektangel: rundade hörn 12">
            <a:extLst>
              <a:ext uri="{FF2B5EF4-FFF2-40B4-BE49-F238E27FC236}">
                <a16:creationId xmlns:a16="http://schemas.microsoft.com/office/drawing/2014/main" id="{521F7588-22E8-0C1E-97D0-95481E7D319C}"/>
              </a:ext>
            </a:extLst>
          </p:cNvPr>
          <p:cNvSpPr/>
          <p:nvPr/>
        </p:nvSpPr>
        <p:spPr>
          <a:xfrm>
            <a:off x="975613" y="2904416"/>
            <a:ext cx="1226480" cy="317063"/>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Kloka listor</a:t>
            </a:r>
          </a:p>
        </p:txBody>
      </p:sp>
      <p:sp>
        <p:nvSpPr>
          <p:cNvPr id="14" name="Rektangel: rundade hörn 13">
            <a:extLst>
              <a:ext uri="{FF2B5EF4-FFF2-40B4-BE49-F238E27FC236}">
                <a16:creationId xmlns:a16="http://schemas.microsoft.com/office/drawing/2014/main" id="{2A01280C-6668-71AC-51C4-BC902D67870D}"/>
              </a:ext>
            </a:extLst>
          </p:cNvPr>
          <p:cNvSpPr/>
          <p:nvPr/>
        </p:nvSpPr>
        <p:spPr>
          <a:xfrm>
            <a:off x="1474201" y="3738604"/>
            <a:ext cx="1915748" cy="419793"/>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Läkemedelsverket</a:t>
            </a:r>
          </a:p>
        </p:txBody>
      </p:sp>
      <p:sp>
        <p:nvSpPr>
          <p:cNvPr id="15" name="Rektangel: rundade hörn 14">
            <a:extLst>
              <a:ext uri="{FF2B5EF4-FFF2-40B4-BE49-F238E27FC236}">
                <a16:creationId xmlns:a16="http://schemas.microsoft.com/office/drawing/2014/main" id="{8DB04685-630E-082F-5A20-9C5F1B669643}"/>
              </a:ext>
            </a:extLst>
          </p:cNvPr>
          <p:cNvSpPr/>
          <p:nvPr/>
        </p:nvSpPr>
        <p:spPr>
          <a:xfrm>
            <a:off x="4348068" y="4947353"/>
            <a:ext cx="757557" cy="45995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SBU</a:t>
            </a:r>
          </a:p>
        </p:txBody>
      </p:sp>
      <p:sp>
        <p:nvSpPr>
          <p:cNvPr id="16" name="Rektangel: rundade hörn 15">
            <a:extLst>
              <a:ext uri="{FF2B5EF4-FFF2-40B4-BE49-F238E27FC236}">
                <a16:creationId xmlns:a16="http://schemas.microsoft.com/office/drawing/2014/main" id="{1E7E082F-4F13-B536-DF48-30937BBFD9F6}"/>
              </a:ext>
            </a:extLst>
          </p:cNvPr>
          <p:cNvSpPr/>
          <p:nvPr/>
        </p:nvSpPr>
        <p:spPr>
          <a:xfrm>
            <a:off x="3442542" y="5480752"/>
            <a:ext cx="1305696" cy="40007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Programråd</a:t>
            </a:r>
          </a:p>
        </p:txBody>
      </p:sp>
      <p:sp>
        <p:nvSpPr>
          <p:cNvPr id="17" name="Rektangel: rundade hörn 16">
            <a:extLst>
              <a:ext uri="{FF2B5EF4-FFF2-40B4-BE49-F238E27FC236}">
                <a16:creationId xmlns:a16="http://schemas.microsoft.com/office/drawing/2014/main" id="{127B2788-1B5F-1420-7121-F1E819033C12}"/>
              </a:ext>
            </a:extLst>
          </p:cNvPr>
          <p:cNvSpPr/>
          <p:nvPr/>
        </p:nvSpPr>
        <p:spPr>
          <a:xfrm>
            <a:off x="4550572" y="2557401"/>
            <a:ext cx="683334" cy="35054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SKR</a:t>
            </a:r>
          </a:p>
        </p:txBody>
      </p:sp>
      <p:sp>
        <p:nvSpPr>
          <p:cNvPr id="18" name="Rektangel: rundade hörn 17">
            <a:extLst>
              <a:ext uri="{FF2B5EF4-FFF2-40B4-BE49-F238E27FC236}">
                <a16:creationId xmlns:a16="http://schemas.microsoft.com/office/drawing/2014/main" id="{EA0DEB46-95D6-EBB7-A96A-980694947C14}"/>
              </a:ext>
            </a:extLst>
          </p:cNvPr>
          <p:cNvSpPr/>
          <p:nvPr/>
        </p:nvSpPr>
        <p:spPr>
          <a:xfrm>
            <a:off x="3304507" y="1456367"/>
            <a:ext cx="1828339" cy="45995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Patientföreningar</a:t>
            </a:r>
          </a:p>
        </p:txBody>
      </p:sp>
      <p:sp>
        <p:nvSpPr>
          <p:cNvPr id="19" name="Rektangel: rundade hörn 18">
            <a:extLst>
              <a:ext uri="{FF2B5EF4-FFF2-40B4-BE49-F238E27FC236}">
                <a16:creationId xmlns:a16="http://schemas.microsoft.com/office/drawing/2014/main" id="{F3685704-5694-57DF-A750-663C62FFAC44}"/>
              </a:ext>
            </a:extLst>
          </p:cNvPr>
          <p:cNvSpPr/>
          <p:nvPr/>
        </p:nvSpPr>
        <p:spPr>
          <a:xfrm>
            <a:off x="938246" y="5714193"/>
            <a:ext cx="1590987" cy="345546"/>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Cancercentrum</a:t>
            </a:r>
          </a:p>
        </p:txBody>
      </p:sp>
      <p:sp>
        <p:nvSpPr>
          <p:cNvPr id="20" name="Rektangel: rundade hörn 19">
            <a:extLst>
              <a:ext uri="{FF2B5EF4-FFF2-40B4-BE49-F238E27FC236}">
                <a16:creationId xmlns:a16="http://schemas.microsoft.com/office/drawing/2014/main" id="{6180AA35-7D7B-EA98-5B0D-C48F0FE941B0}"/>
              </a:ext>
            </a:extLst>
          </p:cNvPr>
          <p:cNvSpPr/>
          <p:nvPr/>
        </p:nvSpPr>
        <p:spPr>
          <a:xfrm>
            <a:off x="1977699" y="3288280"/>
            <a:ext cx="1425886" cy="33590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Vårdprogram</a:t>
            </a:r>
          </a:p>
        </p:txBody>
      </p:sp>
      <p:sp>
        <p:nvSpPr>
          <p:cNvPr id="21" name="Rektangel: rundade hörn 20">
            <a:extLst>
              <a:ext uri="{FF2B5EF4-FFF2-40B4-BE49-F238E27FC236}">
                <a16:creationId xmlns:a16="http://schemas.microsoft.com/office/drawing/2014/main" id="{F0D5D490-5B5B-BC0F-7380-A8F654B298CF}"/>
              </a:ext>
            </a:extLst>
          </p:cNvPr>
          <p:cNvSpPr/>
          <p:nvPr/>
        </p:nvSpPr>
        <p:spPr>
          <a:xfrm>
            <a:off x="3629279" y="3288113"/>
            <a:ext cx="549267" cy="35054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PM</a:t>
            </a:r>
          </a:p>
        </p:txBody>
      </p:sp>
      <p:sp>
        <p:nvSpPr>
          <p:cNvPr id="22" name="Rektangel: rundade hörn 21">
            <a:extLst>
              <a:ext uri="{FF2B5EF4-FFF2-40B4-BE49-F238E27FC236}">
                <a16:creationId xmlns:a16="http://schemas.microsoft.com/office/drawing/2014/main" id="{E82588EE-D306-544D-ECF7-BF4C06CA491B}"/>
              </a:ext>
            </a:extLst>
          </p:cNvPr>
          <p:cNvSpPr/>
          <p:nvPr/>
        </p:nvSpPr>
        <p:spPr>
          <a:xfrm>
            <a:off x="768248" y="5269883"/>
            <a:ext cx="1641208" cy="317547"/>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Socialstyrelsen</a:t>
            </a:r>
          </a:p>
        </p:txBody>
      </p:sp>
      <p:sp>
        <p:nvSpPr>
          <p:cNvPr id="23" name="Rektangel: rundade hörn 22">
            <a:extLst>
              <a:ext uri="{FF2B5EF4-FFF2-40B4-BE49-F238E27FC236}">
                <a16:creationId xmlns:a16="http://schemas.microsoft.com/office/drawing/2014/main" id="{4D07E94D-CCD6-02F7-8248-BEC3AF2ADC9B}"/>
              </a:ext>
            </a:extLst>
          </p:cNvPr>
          <p:cNvSpPr/>
          <p:nvPr/>
        </p:nvSpPr>
        <p:spPr>
          <a:xfrm>
            <a:off x="3517365" y="3699050"/>
            <a:ext cx="1951261" cy="419793"/>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Läkemedelsindustri</a:t>
            </a:r>
          </a:p>
        </p:txBody>
      </p:sp>
      <p:sp>
        <p:nvSpPr>
          <p:cNvPr id="24" name="Rektangel: rundade hörn 23">
            <a:extLst>
              <a:ext uri="{FF2B5EF4-FFF2-40B4-BE49-F238E27FC236}">
                <a16:creationId xmlns:a16="http://schemas.microsoft.com/office/drawing/2014/main" id="{4341C28B-34A7-ED8A-A0C9-A4E2F1F3BAA3}"/>
              </a:ext>
            </a:extLst>
          </p:cNvPr>
          <p:cNvSpPr/>
          <p:nvPr/>
        </p:nvSpPr>
        <p:spPr>
          <a:xfrm>
            <a:off x="3102764" y="4272870"/>
            <a:ext cx="2231826" cy="480187"/>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Försäkringsmedicinskt beslutstöd</a:t>
            </a:r>
          </a:p>
        </p:txBody>
      </p:sp>
      <p:sp>
        <p:nvSpPr>
          <p:cNvPr id="25" name="Rektangel: rundade hörn 24">
            <a:extLst>
              <a:ext uri="{FF2B5EF4-FFF2-40B4-BE49-F238E27FC236}">
                <a16:creationId xmlns:a16="http://schemas.microsoft.com/office/drawing/2014/main" id="{731B314F-2D6B-BB26-F32D-4C9BF55B6439}"/>
              </a:ext>
            </a:extLst>
          </p:cNvPr>
          <p:cNvSpPr/>
          <p:nvPr/>
        </p:nvSpPr>
        <p:spPr>
          <a:xfrm>
            <a:off x="1077260" y="3310529"/>
            <a:ext cx="683334" cy="317063"/>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NSK</a:t>
            </a:r>
          </a:p>
        </p:txBody>
      </p:sp>
      <p:sp>
        <p:nvSpPr>
          <p:cNvPr id="26" name="Rektangel: rundade hörn 25">
            <a:extLst>
              <a:ext uri="{FF2B5EF4-FFF2-40B4-BE49-F238E27FC236}">
                <a16:creationId xmlns:a16="http://schemas.microsoft.com/office/drawing/2014/main" id="{721FB382-2DF0-9E2B-E2F8-AA00C819635A}"/>
              </a:ext>
            </a:extLst>
          </p:cNvPr>
          <p:cNvSpPr/>
          <p:nvPr/>
        </p:nvSpPr>
        <p:spPr>
          <a:xfrm>
            <a:off x="2627083" y="5473599"/>
            <a:ext cx="683334" cy="35054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TLV</a:t>
            </a:r>
          </a:p>
        </p:txBody>
      </p:sp>
      <p:sp>
        <p:nvSpPr>
          <p:cNvPr id="27" name="Rektangel: rundade hörn 26">
            <a:extLst>
              <a:ext uri="{FF2B5EF4-FFF2-40B4-BE49-F238E27FC236}">
                <a16:creationId xmlns:a16="http://schemas.microsoft.com/office/drawing/2014/main" id="{4624696B-BF04-A9A7-04CE-D1429158E13E}"/>
              </a:ext>
            </a:extLst>
          </p:cNvPr>
          <p:cNvSpPr/>
          <p:nvPr/>
        </p:nvSpPr>
        <p:spPr>
          <a:xfrm>
            <a:off x="2695369" y="4862625"/>
            <a:ext cx="1470204" cy="480187"/>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Vetenskapliga tidskrifter</a:t>
            </a:r>
          </a:p>
        </p:txBody>
      </p:sp>
      <p:sp>
        <p:nvSpPr>
          <p:cNvPr id="28" name="Rektangel: rundade hörn 27">
            <a:extLst>
              <a:ext uri="{FF2B5EF4-FFF2-40B4-BE49-F238E27FC236}">
                <a16:creationId xmlns:a16="http://schemas.microsoft.com/office/drawing/2014/main" id="{EC37DD8F-02E1-1371-D88A-1C7FC6D01F7A}"/>
              </a:ext>
            </a:extLst>
          </p:cNvPr>
          <p:cNvSpPr/>
          <p:nvPr/>
        </p:nvSpPr>
        <p:spPr>
          <a:xfrm>
            <a:off x="891860" y="4292564"/>
            <a:ext cx="2018761" cy="35054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Kunskapsöversikter</a:t>
            </a:r>
          </a:p>
        </p:txBody>
      </p:sp>
      <p:sp>
        <p:nvSpPr>
          <p:cNvPr id="29" name="Rektangel: rundade hörn 28">
            <a:extLst>
              <a:ext uri="{FF2B5EF4-FFF2-40B4-BE49-F238E27FC236}">
                <a16:creationId xmlns:a16="http://schemas.microsoft.com/office/drawing/2014/main" id="{A1ACEAFF-687D-0942-6319-56F78FEF0031}"/>
              </a:ext>
            </a:extLst>
          </p:cNvPr>
          <p:cNvSpPr/>
          <p:nvPr/>
        </p:nvSpPr>
        <p:spPr>
          <a:xfrm>
            <a:off x="563579" y="4785172"/>
            <a:ext cx="2018762" cy="317546"/>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Specialistföreningar</a:t>
            </a:r>
          </a:p>
        </p:txBody>
      </p:sp>
    </p:spTree>
    <p:extLst>
      <p:ext uri="{BB962C8B-B14F-4D97-AF65-F5344CB8AC3E}">
        <p14:creationId xmlns:p14="http://schemas.microsoft.com/office/powerpoint/2010/main" val="384455760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C83F0ABF-F468-4AF8-0B9F-E5724E0F0FE7}"/>
              </a:ext>
            </a:extLst>
          </p:cNvPr>
          <p:cNvSpPr txBox="1"/>
          <p:nvPr/>
        </p:nvSpPr>
        <p:spPr>
          <a:xfrm>
            <a:off x="1798837" y="3484231"/>
            <a:ext cx="257989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21 x kunskapsstöd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solidFill>
                  <a:prstClr val="black"/>
                </a:solidFill>
                <a:latin typeface="Arial" panose="020B0604020202020204" pitchFamily="34" charset="0"/>
                <a:cs typeface="Arial" panose="020B0604020202020204" pitchFamily="34" charset="0"/>
              </a:rPr>
              <a:t>P</a:t>
            </a:r>
            <a:r>
              <a:rPr kumimoji="0" lang="sv-SE"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rofessioner</a:t>
            </a:r>
            <a:r>
              <a:rPr kumimoji="0" lang="sv-SE"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var för sig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Professionsperspektiv</a:t>
            </a:r>
          </a:p>
        </p:txBody>
      </p:sp>
      <p:sp>
        <p:nvSpPr>
          <p:cNvPr id="7" name="textruta 6">
            <a:extLst>
              <a:ext uri="{FF2B5EF4-FFF2-40B4-BE49-F238E27FC236}">
                <a16:creationId xmlns:a16="http://schemas.microsoft.com/office/drawing/2014/main" id="{72FB133E-6B38-DDE0-76E2-4A9747C01127}"/>
              </a:ext>
            </a:extLst>
          </p:cNvPr>
          <p:cNvSpPr txBox="1"/>
          <p:nvPr/>
        </p:nvSpPr>
        <p:spPr>
          <a:xfrm>
            <a:off x="9392743" y="3172282"/>
            <a:ext cx="262688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1 x kunskapsstöd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Multiprofessionellt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Kvalitetssäkrat – bred remisshantering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Konsekvensbeskrivning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Patientens process</a:t>
            </a:r>
          </a:p>
        </p:txBody>
      </p:sp>
      <p:pic>
        <p:nvPicPr>
          <p:cNvPr id="24" name="Bildobjekt 23" descr="En bild som visar karta, text, konst&#10;&#10;Automatiskt genererad beskrivning med medelhög exakthet">
            <a:extLst>
              <a:ext uri="{FF2B5EF4-FFF2-40B4-BE49-F238E27FC236}">
                <a16:creationId xmlns:a16="http://schemas.microsoft.com/office/drawing/2014/main" id="{C1F88931-6C96-003B-E567-A6F47816AA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195" y="1216057"/>
            <a:ext cx="2187265" cy="5169455"/>
          </a:xfrm>
          <a:prstGeom prst="rect">
            <a:avLst/>
          </a:prstGeom>
        </p:spPr>
      </p:pic>
      <p:pic>
        <p:nvPicPr>
          <p:cNvPr id="56" name="Bildobjekt 55" descr="En bild som visar karta&#10;&#10;Automatiskt genererad beskrivning">
            <a:extLst>
              <a:ext uri="{FF2B5EF4-FFF2-40B4-BE49-F238E27FC236}">
                <a16:creationId xmlns:a16="http://schemas.microsoft.com/office/drawing/2014/main" id="{69EED6F0-C9CE-560C-A867-BCB8EE6275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1331" y="1216058"/>
            <a:ext cx="2187265" cy="5169455"/>
          </a:xfrm>
          <a:prstGeom prst="rect">
            <a:avLst/>
          </a:prstGeom>
        </p:spPr>
      </p:pic>
      <p:pic>
        <p:nvPicPr>
          <p:cNvPr id="26" name="Bildobjekt 25" descr="En bild som visar karta&#10;&#10;Automatiskt genererad beskrivning med medelhög exakthet">
            <a:extLst>
              <a:ext uri="{FF2B5EF4-FFF2-40B4-BE49-F238E27FC236}">
                <a16:creationId xmlns:a16="http://schemas.microsoft.com/office/drawing/2014/main" id="{915CB241-0494-5264-D12A-4D4439A7D4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8733" y="1222527"/>
            <a:ext cx="2196146" cy="5169456"/>
          </a:xfrm>
          <a:prstGeom prst="rect">
            <a:avLst/>
          </a:prstGeom>
        </p:spPr>
      </p:pic>
      <p:sp>
        <p:nvSpPr>
          <p:cNvPr id="11" name="textruta 10">
            <a:extLst>
              <a:ext uri="{FF2B5EF4-FFF2-40B4-BE49-F238E27FC236}">
                <a16:creationId xmlns:a16="http://schemas.microsoft.com/office/drawing/2014/main" id="{70DA2635-2CED-C5AB-34E5-77628F9F8D3A}"/>
              </a:ext>
            </a:extLst>
          </p:cNvPr>
          <p:cNvSpPr txBox="1"/>
          <p:nvPr/>
        </p:nvSpPr>
        <p:spPr>
          <a:xfrm>
            <a:off x="6269262" y="2491668"/>
            <a:ext cx="1583470" cy="492443"/>
          </a:xfrm>
          <a:prstGeom prst="rect">
            <a:avLst/>
          </a:prstGeom>
          <a:noFill/>
        </p:spPr>
        <p:txBody>
          <a:bodyPr wrap="square" rtlCol="0">
            <a:spAutoFit/>
          </a:bodyPr>
          <a:lstStyle/>
          <a:p>
            <a:r>
              <a:rPr lang="sv-SE" sz="1300">
                <a:latin typeface="Arial" panose="020B0604020202020204" pitchFamily="34" charset="0"/>
                <a:cs typeface="Arial" panose="020B0604020202020204" pitchFamily="34" charset="0"/>
              </a:rPr>
              <a:t>Norra sjukvårdsregionen</a:t>
            </a:r>
          </a:p>
        </p:txBody>
      </p:sp>
      <p:sp>
        <p:nvSpPr>
          <p:cNvPr id="27" name="textruta 26">
            <a:extLst>
              <a:ext uri="{FF2B5EF4-FFF2-40B4-BE49-F238E27FC236}">
                <a16:creationId xmlns:a16="http://schemas.microsoft.com/office/drawing/2014/main" id="{76BA8B84-9D60-C049-7A05-E453C9DF8C4C}"/>
              </a:ext>
            </a:extLst>
          </p:cNvPr>
          <p:cNvSpPr txBox="1"/>
          <p:nvPr/>
        </p:nvSpPr>
        <p:spPr>
          <a:xfrm>
            <a:off x="5476806" y="3957112"/>
            <a:ext cx="1450946" cy="492443"/>
          </a:xfrm>
          <a:prstGeom prst="rect">
            <a:avLst/>
          </a:prstGeom>
          <a:noFill/>
        </p:spPr>
        <p:txBody>
          <a:bodyPr wrap="square" rtlCol="0">
            <a:spAutoFit/>
          </a:bodyPr>
          <a:lstStyle/>
          <a:p>
            <a:pPr algn="ctr"/>
            <a:r>
              <a:rPr lang="sv-SE" sz="1300">
                <a:latin typeface="Arial" panose="020B0604020202020204" pitchFamily="34" charset="0"/>
                <a:cs typeface="Arial" panose="020B0604020202020204" pitchFamily="34" charset="0"/>
              </a:rPr>
              <a:t>Sjukvårdsregion Mellansverige</a:t>
            </a:r>
          </a:p>
        </p:txBody>
      </p:sp>
      <p:sp>
        <p:nvSpPr>
          <p:cNvPr id="30" name="textruta 29">
            <a:extLst>
              <a:ext uri="{FF2B5EF4-FFF2-40B4-BE49-F238E27FC236}">
                <a16:creationId xmlns:a16="http://schemas.microsoft.com/office/drawing/2014/main" id="{890F59C6-B401-828C-EBE7-EC0BD78084E8}"/>
              </a:ext>
            </a:extLst>
          </p:cNvPr>
          <p:cNvSpPr txBox="1"/>
          <p:nvPr/>
        </p:nvSpPr>
        <p:spPr>
          <a:xfrm>
            <a:off x="2985095" y="5162626"/>
            <a:ext cx="1583470" cy="492443"/>
          </a:xfrm>
          <a:prstGeom prst="rect">
            <a:avLst/>
          </a:prstGeom>
          <a:noFill/>
        </p:spPr>
        <p:txBody>
          <a:bodyPr wrap="square" rtlCol="0">
            <a:spAutoFit/>
          </a:bodyPr>
          <a:lstStyle/>
          <a:p>
            <a:r>
              <a:rPr lang="sv-SE" sz="1300">
                <a:latin typeface="Arial" panose="020B0604020202020204" pitchFamily="34" charset="0"/>
                <a:cs typeface="Arial" panose="020B0604020202020204" pitchFamily="34" charset="0"/>
              </a:rPr>
              <a:t>Västra sjukvårdsregionen</a:t>
            </a:r>
          </a:p>
        </p:txBody>
      </p:sp>
      <p:sp>
        <p:nvSpPr>
          <p:cNvPr id="31" name="textruta 30">
            <a:extLst>
              <a:ext uri="{FF2B5EF4-FFF2-40B4-BE49-F238E27FC236}">
                <a16:creationId xmlns:a16="http://schemas.microsoft.com/office/drawing/2014/main" id="{4B31C222-4575-B21D-671A-62175B666D04}"/>
              </a:ext>
            </a:extLst>
          </p:cNvPr>
          <p:cNvSpPr txBox="1"/>
          <p:nvPr/>
        </p:nvSpPr>
        <p:spPr>
          <a:xfrm>
            <a:off x="5962203" y="5544726"/>
            <a:ext cx="1583470" cy="492443"/>
          </a:xfrm>
          <a:prstGeom prst="rect">
            <a:avLst/>
          </a:prstGeom>
          <a:noFill/>
        </p:spPr>
        <p:txBody>
          <a:bodyPr wrap="square" rtlCol="0">
            <a:spAutoFit/>
          </a:bodyPr>
          <a:lstStyle/>
          <a:p>
            <a:r>
              <a:rPr lang="sv-SE" sz="1300">
                <a:latin typeface="Arial" panose="020B0604020202020204" pitchFamily="34" charset="0"/>
                <a:cs typeface="Arial" panose="020B0604020202020204" pitchFamily="34" charset="0"/>
              </a:rPr>
              <a:t>Sydöstra sjukvårdsregionen</a:t>
            </a:r>
          </a:p>
        </p:txBody>
      </p:sp>
      <p:sp>
        <p:nvSpPr>
          <p:cNvPr id="32" name="textruta 31">
            <a:extLst>
              <a:ext uri="{FF2B5EF4-FFF2-40B4-BE49-F238E27FC236}">
                <a16:creationId xmlns:a16="http://schemas.microsoft.com/office/drawing/2014/main" id="{8C9F669D-C02E-EAAF-38EB-8A0057E5CED3}"/>
              </a:ext>
            </a:extLst>
          </p:cNvPr>
          <p:cNvSpPr txBox="1"/>
          <p:nvPr/>
        </p:nvSpPr>
        <p:spPr>
          <a:xfrm>
            <a:off x="5583072" y="4912607"/>
            <a:ext cx="1583470" cy="492443"/>
          </a:xfrm>
          <a:prstGeom prst="rect">
            <a:avLst/>
          </a:prstGeom>
          <a:noFill/>
        </p:spPr>
        <p:txBody>
          <a:bodyPr wrap="square" rtlCol="0">
            <a:spAutoFit/>
          </a:bodyPr>
          <a:lstStyle/>
          <a:p>
            <a:pPr algn="ctr"/>
            <a:r>
              <a:rPr lang="sv-SE" sz="1300">
                <a:latin typeface="Arial" panose="020B0604020202020204" pitchFamily="34" charset="0"/>
                <a:cs typeface="Arial" panose="020B0604020202020204" pitchFamily="34" charset="0"/>
              </a:rPr>
              <a:t>Sjukvårdsregion Stockholm Gotland</a:t>
            </a:r>
          </a:p>
        </p:txBody>
      </p:sp>
      <p:sp>
        <p:nvSpPr>
          <p:cNvPr id="33" name="textruta 32">
            <a:extLst>
              <a:ext uri="{FF2B5EF4-FFF2-40B4-BE49-F238E27FC236}">
                <a16:creationId xmlns:a16="http://schemas.microsoft.com/office/drawing/2014/main" id="{0EA5E8DF-4510-C1B2-5E86-3D9F54595589}"/>
              </a:ext>
            </a:extLst>
          </p:cNvPr>
          <p:cNvSpPr txBox="1"/>
          <p:nvPr/>
        </p:nvSpPr>
        <p:spPr>
          <a:xfrm>
            <a:off x="3193602" y="5850730"/>
            <a:ext cx="1583470" cy="492443"/>
          </a:xfrm>
          <a:prstGeom prst="rect">
            <a:avLst/>
          </a:prstGeom>
          <a:noFill/>
        </p:spPr>
        <p:txBody>
          <a:bodyPr wrap="square" rtlCol="0">
            <a:spAutoFit/>
          </a:bodyPr>
          <a:lstStyle/>
          <a:p>
            <a:r>
              <a:rPr lang="sv-SE" sz="1300">
                <a:latin typeface="Arial" panose="020B0604020202020204" pitchFamily="34" charset="0"/>
                <a:cs typeface="Arial" panose="020B0604020202020204" pitchFamily="34" charset="0"/>
              </a:rPr>
              <a:t>Södra sjukvårdsregionen</a:t>
            </a:r>
          </a:p>
        </p:txBody>
      </p:sp>
      <p:cxnSp>
        <p:nvCxnSpPr>
          <p:cNvPr id="35" name="Rak koppling 34">
            <a:extLst>
              <a:ext uri="{FF2B5EF4-FFF2-40B4-BE49-F238E27FC236}">
                <a16:creationId xmlns:a16="http://schemas.microsoft.com/office/drawing/2014/main" id="{12101351-342F-DC41-001C-AAAFFC24C731}"/>
              </a:ext>
            </a:extLst>
          </p:cNvPr>
          <p:cNvCxnSpPr>
            <a:cxnSpLocks/>
            <a:endCxn id="31" idx="1"/>
          </p:cNvCxnSpPr>
          <p:nvPr/>
        </p:nvCxnSpPr>
        <p:spPr>
          <a:xfrm>
            <a:off x="5181241" y="5519190"/>
            <a:ext cx="780962" cy="271758"/>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Rak koppling 45">
            <a:extLst>
              <a:ext uri="{FF2B5EF4-FFF2-40B4-BE49-F238E27FC236}">
                <a16:creationId xmlns:a16="http://schemas.microsoft.com/office/drawing/2014/main" id="{61ACB034-45D9-14F1-C5A9-FBEE859BAF53}"/>
              </a:ext>
            </a:extLst>
          </p:cNvPr>
          <p:cNvCxnSpPr>
            <a:cxnSpLocks/>
          </p:cNvCxnSpPr>
          <p:nvPr/>
        </p:nvCxnSpPr>
        <p:spPr>
          <a:xfrm>
            <a:off x="5644473" y="2737889"/>
            <a:ext cx="638017" cy="0"/>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Rak koppling 48">
            <a:extLst>
              <a:ext uri="{FF2B5EF4-FFF2-40B4-BE49-F238E27FC236}">
                <a16:creationId xmlns:a16="http://schemas.microsoft.com/office/drawing/2014/main" id="{547976CE-689F-5193-2C59-C96C5812A1D9}"/>
              </a:ext>
            </a:extLst>
          </p:cNvPr>
          <p:cNvCxnSpPr>
            <a:cxnSpLocks/>
          </p:cNvCxnSpPr>
          <p:nvPr/>
        </p:nvCxnSpPr>
        <p:spPr>
          <a:xfrm>
            <a:off x="3695307" y="5358287"/>
            <a:ext cx="833541" cy="0"/>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4" name="Rak koppling 53">
            <a:extLst>
              <a:ext uri="{FF2B5EF4-FFF2-40B4-BE49-F238E27FC236}">
                <a16:creationId xmlns:a16="http://schemas.microsoft.com/office/drawing/2014/main" id="{8B109247-649B-3C61-0B92-3C98743A0CA1}"/>
              </a:ext>
            </a:extLst>
          </p:cNvPr>
          <p:cNvCxnSpPr>
            <a:cxnSpLocks/>
          </p:cNvCxnSpPr>
          <p:nvPr/>
        </p:nvCxnSpPr>
        <p:spPr>
          <a:xfrm>
            <a:off x="3855563" y="6034718"/>
            <a:ext cx="906855" cy="0"/>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8" name="Rak koppling 57">
            <a:extLst>
              <a:ext uri="{FF2B5EF4-FFF2-40B4-BE49-F238E27FC236}">
                <a16:creationId xmlns:a16="http://schemas.microsoft.com/office/drawing/2014/main" id="{9752F3B4-91B8-EF83-195F-C8B7FC2E3A65}"/>
              </a:ext>
            </a:extLst>
          </p:cNvPr>
          <p:cNvCxnSpPr>
            <a:cxnSpLocks/>
          </p:cNvCxnSpPr>
          <p:nvPr/>
        </p:nvCxnSpPr>
        <p:spPr>
          <a:xfrm flipV="1">
            <a:off x="5144580" y="4245370"/>
            <a:ext cx="468814" cy="246222"/>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5" name="Rubrik 1">
            <a:extLst>
              <a:ext uri="{FF2B5EF4-FFF2-40B4-BE49-F238E27FC236}">
                <a16:creationId xmlns:a16="http://schemas.microsoft.com/office/drawing/2014/main" id="{9C8CA014-53DE-39D6-DEC3-E504EA79CBB3}"/>
              </a:ext>
            </a:extLst>
          </p:cNvPr>
          <p:cNvSpPr txBox="1">
            <a:spLocks/>
          </p:cNvSpPr>
          <p:nvPr/>
        </p:nvSpPr>
        <p:spPr>
          <a:xfrm>
            <a:off x="838200" y="70934"/>
            <a:ext cx="10515600" cy="1325563"/>
          </a:xfrm>
          <a:prstGeom prst="rect">
            <a:avLst/>
          </a:prstGeom>
        </p:spPr>
        <p:txBody>
          <a:bodyPr vert="horz" lIns="91440" tIns="45720" rIns="91440" bIns="45720" rtlCol="0" anchor="ctr">
            <a:normAutofit/>
          </a:bodyPr>
          <a:lstStyle>
            <a:lvl1pPr algn="l" defTabSz="914332"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r>
              <a:rPr lang="sv-SE"/>
              <a:t>Skillnad mot tidigare?</a:t>
            </a:r>
          </a:p>
        </p:txBody>
      </p:sp>
    </p:spTree>
    <p:extLst>
      <p:ext uri="{BB962C8B-B14F-4D97-AF65-F5344CB8AC3E}">
        <p14:creationId xmlns:p14="http://schemas.microsoft.com/office/powerpoint/2010/main" val="192204159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44E45284-DD19-AC04-414C-A9FF9E912560}"/>
              </a:ext>
            </a:extLst>
          </p:cNvPr>
          <p:cNvSpPr txBox="1"/>
          <p:nvPr/>
        </p:nvSpPr>
        <p:spPr>
          <a:xfrm>
            <a:off x="794138" y="1578583"/>
            <a:ext cx="34643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Tar fram</a:t>
            </a:r>
          </a:p>
        </p:txBody>
      </p:sp>
      <p:sp>
        <p:nvSpPr>
          <p:cNvPr id="8" name="textruta 7">
            <a:extLst>
              <a:ext uri="{FF2B5EF4-FFF2-40B4-BE49-F238E27FC236}">
                <a16:creationId xmlns:a16="http://schemas.microsoft.com/office/drawing/2014/main" id="{CF4C9BBE-AEF3-4F49-15EE-4520AB131826}"/>
              </a:ext>
            </a:extLst>
          </p:cNvPr>
          <p:cNvSpPr txBox="1"/>
          <p:nvPr/>
        </p:nvSpPr>
        <p:spPr>
          <a:xfrm>
            <a:off x="831758" y="3427436"/>
            <a:ext cx="3770626"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prstClr val="black"/>
                </a:solidFill>
                <a:effectLst/>
                <a:uLnTx/>
                <a:uFillTx/>
                <a:latin typeface="Arial"/>
                <a:ea typeface="+mn-ea"/>
                <a:cs typeface="Arial"/>
              </a:rPr>
              <a:t>Samverkar</a:t>
            </a:r>
            <a:endParaRPr kumimoji="0" lang="sv-SE"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ruta 8">
            <a:extLst>
              <a:ext uri="{FF2B5EF4-FFF2-40B4-BE49-F238E27FC236}">
                <a16:creationId xmlns:a16="http://schemas.microsoft.com/office/drawing/2014/main" id="{27F9AEEF-CE27-E44B-7A75-942B723BD2CC}"/>
              </a:ext>
            </a:extLst>
          </p:cNvPr>
          <p:cNvSpPr txBox="1"/>
          <p:nvPr/>
        </p:nvSpPr>
        <p:spPr>
          <a:xfrm>
            <a:off x="831758" y="5122069"/>
            <a:ext cx="363586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Inför</a:t>
            </a:r>
          </a:p>
        </p:txBody>
      </p:sp>
      <p:sp>
        <p:nvSpPr>
          <p:cNvPr id="10" name="textruta 9">
            <a:extLst>
              <a:ext uri="{FF2B5EF4-FFF2-40B4-BE49-F238E27FC236}">
                <a16:creationId xmlns:a16="http://schemas.microsoft.com/office/drawing/2014/main" id="{AE7922AA-7B20-2103-A695-87A6D7AB690E}"/>
              </a:ext>
            </a:extLst>
          </p:cNvPr>
          <p:cNvSpPr txBox="1"/>
          <p:nvPr/>
        </p:nvSpPr>
        <p:spPr>
          <a:xfrm>
            <a:off x="831758" y="1196752"/>
            <a:ext cx="429348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NPO </a:t>
            </a:r>
            <a:r>
              <a:rPr kumimoji="0" lang="sv-SE"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Nationella programområden </a:t>
            </a:r>
          </a:p>
        </p:txBody>
      </p:sp>
      <p:sp>
        <p:nvSpPr>
          <p:cNvPr id="11" name="textruta 10">
            <a:extLst>
              <a:ext uri="{FF2B5EF4-FFF2-40B4-BE49-F238E27FC236}">
                <a16:creationId xmlns:a16="http://schemas.microsoft.com/office/drawing/2014/main" id="{80705356-B7D1-694B-2CFD-442157DB23E9}"/>
              </a:ext>
            </a:extLst>
          </p:cNvPr>
          <p:cNvSpPr txBox="1"/>
          <p:nvPr/>
        </p:nvSpPr>
        <p:spPr>
          <a:xfrm>
            <a:off x="794138" y="4721959"/>
            <a:ext cx="397696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LPO</a:t>
            </a:r>
            <a:r>
              <a:rPr kumimoji="0" lang="sv-SE"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 Lokala programområden </a:t>
            </a:r>
          </a:p>
        </p:txBody>
      </p:sp>
      <p:sp>
        <p:nvSpPr>
          <p:cNvPr id="14" name="textruta 13">
            <a:extLst>
              <a:ext uri="{FF2B5EF4-FFF2-40B4-BE49-F238E27FC236}">
                <a16:creationId xmlns:a16="http://schemas.microsoft.com/office/drawing/2014/main" id="{F8D961DE-1EB7-3B56-E231-E93A6F3232E5}"/>
              </a:ext>
            </a:extLst>
          </p:cNvPr>
          <p:cNvSpPr txBox="1"/>
          <p:nvPr/>
        </p:nvSpPr>
        <p:spPr>
          <a:xfrm>
            <a:off x="817441" y="2950216"/>
            <a:ext cx="5347110" cy="400110"/>
          </a:xfrm>
          <a:prstGeom prst="rect">
            <a:avLst/>
          </a:prstGeom>
          <a:noFill/>
        </p:spPr>
        <p:txBody>
          <a:bodyPr wrap="square" lIns="91440" tIns="45720" rIns="91440" bIns="45720" rtlCol="0" anchor="t">
            <a:spAutoFit/>
          </a:bodyPr>
          <a:lstStyle/>
          <a:p>
            <a:pPr>
              <a:defRPr/>
            </a:pPr>
            <a:r>
              <a:rPr kumimoji="0" lang="sv-SE" sz="2000" b="1" i="0" u="none" strike="noStrike" kern="1200" cap="none" spc="0" normalizeH="0" baseline="0" noProof="0">
                <a:ln>
                  <a:noFill/>
                </a:ln>
                <a:solidFill>
                  <a:prstClr val="black"/>
                </a:solidFill>
                <a:effectLst/>
                <a:uLnTx/>
                <a:uFillTx/>
                <a:latin typeface="Arial"/>
                <a:cs typeface="Arial"/>
              </a:rPr>
              <a:t>RPO</a:t>
            </a:r>
            <a:r>
              <a:rPr kumimoji="0" lang="sv-SE" sz="2000" b="0" i="0" u="none" strike="noStrike" kern="1200" cap="none" spc="0" normalizeH="0" baseline="0" noProof="0">
                <a:ln>
                  <a:noFill/>
                </a:ln>
                <a:solidFill>
                  <a:prstClr val="black"/>
                </a:solidFill>
                <a:effectLst/>
                <a:uLnTx/>
                <a:uFillTx/>
                <a:latin typeface="Arial"/>
                <a:cs typeface="Arial"/>
              </a:rPr>
              <a:t> – </a:t>
            </a:r>
            <a:r>
              <a:rPr lang="sv-SE" sz="2000">
                <a:solidFill>
                  <a:prstClr val="black"/>
                </a:solidFill>
                <a:latin typeface="Arial"/>
                <a:cs typeface="Arial"/>
              </a:rPr>
              <a:t>Sjukvårdsregionala </a:t>
            </a:r>
            <a:r>
              <a:rPr kumimoji="0" lang="sv-SE" sz="2000" b="0" i="0" u="none" strike="noStrike" kern="1200" cap="none" spc="0" normalizeH="0" baseline="0" noProof="0">
                <a:ln>
                  <a:noFill/>
                </a:ln>
                <a:solidFill>
                  <a:prstClr val="black"/>
                </a:solidFill>
                <a:effectLst/>
                <a:uLnTx/>
                <a:uFillTx/>
                <a:latin typeface="Arial"/>
                <a:cs typeface="Arial"/>
              </a:rPr>
              <a:t>programområden</a:t>
            </a:r>
            <a:r>
              <a:rPr lang="sv-SE" sz="2000">
                <a:solidFill>
                  <a:prstClr val="black"/>
                </a:solidFill>
                <a:latin typeface="Arial"/>
                <a:cs typeface="Arial"/>
              </a:rPr>
              <a:t>  </a:t>
            </a:r>
            <a:endParaRPr lang="sv-SE"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15" name="Grupp 14">
            <a:extLst>
              <a:ext uri="{FF2B5EF4-FFF2-40B4-BE49-F238E27FC236}">
                <a16:creationId xmlns:a16="http://schemas.microsoft.com/office/drawing/2014/main" id="{FBA42767-F126-C458-CD30-59BFCA51D04B}"/>
              </a:ext>
            </a:extLst>
          </p:cNvPr>
          <p:cNvGrpSpPr/>
          <p:nvPr/>
        </p:nvGrpSpPr>
        <p:grpSpPr>
          <a:xfrm>
            <a:off x="5257698" y="1196752"/>
            <a:ext cx="3976969" cy="4459389"/>
            <a:chOff x="5447263" y="1581150"/>
            <a:chExt cx="3914442" cy="4554395"/>
          </a:xfrm>
        </p:grpSpPr>
        <p:grpSp>
          <p:nvGrpSpPr>
            <p:cNvPr id="16" name="Grupp 15">
              <a:extLst>
                <a:ext uri="{FF2B5EF4-FFF2-40B4-BE49-F238E27FC236}">
                  <a16:creationId xmlns:a16="http://schemas.microsoft.com/office/drawing/2014/main" id="{D2666CCD-5837-25F3-5641-C29C800E4E99}"/>
                </a:ext>
              </a:extLst>
            </p:cNvPr>
            <p:cNvGrpSpPr/>
            <p:nvPr/>
          </p:nvGrpSpPr>
          <p:grpSpPr>
            <a:xfrm>
              <a:off x="5447263" y="1581150"/>
              <a:ext cx="3914442" cy="4554395"/>
              <a:chOff x="3024690" y="866014"/>
              <a:chExt cx="3715566" cy="4875304"/>
            </a:xfrm>
          </p:grpSpPr>
          <p:sp>
            <p:nvSpPr>
              <p:cNvPr id="22" name="Likbent triangel 21">
                <a:extLst>
                  <a:ext uri="{FF2B5EF4-FFF2-40B4-BE49-F238E27FC236}">
                    <a16:creationId xmlns:a16="http://schemas.microsoft.com/office/drawing/2014/main" id="{0E01D400-DCFE-F565-CC8C-A5B4CE6B9EE7}"/>
                  </a:ext>
                </a:extLst>
              </p:cNvPr>
              <p:cNvSpPr/>
              <p:nvPr/>
            </p:nvSpPr>
            <p:spPr>
              <a:xfrm rot="10800000">
                <a:off x="3120674" y="866014"/>
                <a:ext cx="3547349" cy="3397891"/>
              </a:xfrm>
              <a:prstGeom prst="triangle">
                <a:avLst/>
              </a:prstGeom>
              <a:noFill/>
              <a:ln w="12700">
                <a:solidFill>
                  <a:srgbClr val="187C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23" name="Likbent triangel 22">
                <a:extLst>
                  <a:ext uri="{FF2B5EF4-FFF2-40B4-BE49-F238E27FC236}">
                    <a16:creationId xmlns:a16="http://schemas.microsoft.com/office/drawing/2014/main" id="{842BAD73-1337-06B5-5C06-D5E40C45C8D3}"/>
                  </a:ext>
                </a:extLst>
              </p:cNvPr>
              <p:cNvSpPr/>
              <p:nvPr/>
            </p:nvSpPr>
            <p:spPr>
              <a:xfrm>
                <a:off x="3024690" y="2141318"/>
                <a:ext cx="3715566" cy="3600000"/>
              </a:xfrm>
              <a:prstGeom prst="triangle">
                <a:avLst/>
              </a:prstGeom>
              <a:noFill/>
              <a:ln w="12700">
                <a:solidFill>
                  <a:srgbClr val="187C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17" name="Pil: upp-ned 16">
              <a:extLst>
                <a:ext uri="{FF2B5EF4-FFF2-40B4-BE49-F238E27FC236}">
                  <a16:creationId xmlns:a16="http://schemas.microsoft.com/office/drawing/2014/main" id="{E76B572B-EF08-9E40-7EE2-9F3B9AA937CF}"/>
                </a:ext>
              </a:extLst>
            </p:cNvPr>
            <p:cNvSpPr/>
            <p:nvPr/>
          </p:nvSpPr>
          <p:spPr>
            <a:xfrm>
              <a:off x="6999802" y="2205252"/>
              <a:ext cx="834392" cy="975280"/>
            </a:xfrm>
            <a:prstGeom prst="upDownArrow">
              <a:avLst/>
            </a:prstGeom>
            <a:solidFill>
              <a:schemeClr val="accent1">
                <a:lumMod val="60000"/>
                <a:lumOff val="4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textruta 17">
              <a:extLst>
                <a:ext uri="{FF2B5EF4-FFF2-40B4-BE49-F238E27FC236}">
                  <a16:creationId xmlns:a16="http://schemas.microsoft.com/office/drawing/2014/main" id="{61C038C0-8006-E1B4-0A62-0FF0EC6B1CCE}"/>
                </a:ext>
              </a:extLst>
            </p:cNvPr>
            <p:cNvSpPr txBox="1"/>
            <p:nvPr/>
          </p:nvSpPr>
          <p:spPr>
            <a:xfrm>
              <a:off x="5946694" y="1646930"/>
              <a:ext cx="2940598" cy="5343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Nationell nivå</a:t>
              </a:r>
            </a:p>
          </p:txBody>
        </p:sp>
        <p:sp>
          <p:nvSpPr>
            <p:cNvPr id="19" name="textruta 18">
              <a:extLst>
                <a:ext uri="{FF2B5EF4-FFF2-40B4-BE49-F238E27FC236}">
                  <a16:creationId xmlns:a16="http://schemas.microsoft.com/office/drawing/2014/main" id="{E7CBADEF-C0F6-079E-79D7-AB0E28B08FE2}"/>
                </a:ext>
              </a:extLst>
            </p:cNvPr>
            <p:cNvSpPr txBox="1"/>
            <p:nvPr/>
          </p:nvSpPr>
          <p:spPr>
            <a:xfrm>
              <a:off x="6339857" y="3278991"/>
              <a:ext cx="2154274" cy="12259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Sjukvårds-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regional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nivå</a:t>
              </a:r>
            </a:p>
          </p:txBody>
        </p:sp>
        <p:sp>
          <p:nvSpPr>
            <p:cNvPr id="20" name="textruta 19">
              <a:extLst>
                <a:ext uri="{FF2B5EF4-FFF2-40B4-BE49-F238E27FC236}">
                  <a16:creationId xmlns:a16="http://schemas.microsoft.com/office/drawing/2014/main" id="{0586B10E-A416-3172-D043-F60D5C6E96A6}"/>
                </a:ext>
              </a:extLst>
            </p:cNvPr>
            <p:cNvSpPr txBox="1"/>
            <p:nvPr/>
          </p:nvSpPr>
          <p:spPr>
            <a:xfrm>
              <a:off x="6266187" y="5442052"/>
              <a:ext cx="2276593" cy="5343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Lokal nivå</a:t>
              </a:r>
            </a:p>
          </p:txBody>
        </p:sp>
        <p:sp>
          <p:nvSpPr>
            <p:cNvPr id="21" name="Pil: upp-ned 21">
              <a:extLst>
                <a:ext uri="{FF2B5EF4-FFF2-40B4-BE49-F238E27FC236}">
                  <a16:creationId xmlns:a16="http://schemas.microsoft.com/office/drawing/2014/main" id="{D157F4D1-5EDE-ABD7-39F2-2AD3B3F3C02E}"/>
                </a:ext>
              </a:extLst>
            </p:cNvPr>
            <p:cNvSpPr/>
            <p:nvPr/>
          </p:nvSpPr>
          <p:spPr>
            <a:xfrm>
              <a:off x="6986414" y="4438561"/>
              <a:ext cx="834392" cy="975280"/>
            </a:xfrm>
            <a:prstGeom prst="upDownArrow">
              <a:avLst/>
            </a:prstGeom>
            <a:solidFill>
              <a:schemeClr val="accent1">
                <a:lumMod val="60000"/>
                <a:lumOff val="4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pic>
        <p:nvPicPr>
          <p:cNvPr id="30" name="Bildobjekt 29" descr="En bild som visar karta, text&#10;&#10;Automatiskt genererad beskrivning">
            <a:extLst>
              <a:ext uri="{FF2B5EF4-FFF2-40B4-BE49-F238E27FC236}">
                <a16:creationId xmlns:a16="http://schemas.microsoft.com/office/drawing/2014/main" id="{9D71292E-2445-3A2E-8E00-90241AF6DF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2541" y="454243"/>
            <a:ext cx="2291312" cy="5392056"/>
          </a:xfrm>
          <a:prstGeom prst="rect">
            <a:avLst/>
          </a:prstGeom>
        </p:spPr>
      </p:pic>
    </p:spTree>
    <p:extLst>
      <p:ext uri="{BB962C8B-B14F-4D97-AF65-F5344CB8AC3E}">
        <p14:creationId xmlns:p14="http://schemas.microsoft.com/office/powerpoint/2010/main" val="189812280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4708D5-2F06-D24C-BDBA-A90D7155D2E3}"/>
              </a:ext>
            </a:extLst>
          </p:cNvPr>
          <p:cNvSpPr>
            <a:spLocks noGrp="1"/>
          </p:cNvSpPr>
          <p:nvPr>
            <p:ph type="ctrTitle"/>
          </p:nvPr>
        </p:nvSpPr>
        <p:spPr>
          <a:xfrm>
            <a:off x="5829301" y="743841"/>
            <a:ext cx="4865705" cy="805559"/>
          </a:xfrm>
        </p:spPr>
        <p:txBody>
          <a:bodyPr/>
          <a:lstStyle/>
          <a:p>
            <a:r>
              <a:rPr lang="sv-SE" sz="3200"/>
              <a:t>Målbild – kunskapsstyrning</a:t>
            </a:r>
            <a:br>
              <a:rPr lang="sv-SE" sz="3200"/>
            </a:br>
            <a:r>
              <a:rPr lang="sv-SE" sz="3200"/>
              <a:t>i praktiken </a:t>
            </a:r>
          </a:p>
        </p:txBody>
      </p:sp>
      <p:sp>
        <p:nvSpPr>
          <p:cNvPr id="3" name="Platshållare för text 2">
            <a:extLst>
              <a:ext uri="{FF2B5EF4-FFF2-40B4-BE49-F238E27FC236}">
                <a16:creationId xmlns:a16="http://schemas.microsoft.com/office/drawing/2014/main" id="{9880387D-B35E-6948-BE4D-54ADF51122F5}"/>
              </a:ext>
            </a:extLst>
          </p:cNvPr>
          <p:cNvSpPr>
            <a:spLocks noGrp="1"/>
          </p:cNvSpPr>
          <p:nvPr>
            <p:ph type="body" sz="quarter" idx="10"/>
          </p:nvPr>
        </p:nvSpPr>
        <p:spPr>
          <a:xfrm>
            <a:off x="5829302" y="1727200"/>
            <a:ext cx="5280658" cy="4186238"/>
          </a:xfrm>
        </p:spPr>
        <p:txBody>
          <a:bodyPr>
            <a:normAutofit/>
          </a:bodyPr>
          <a:lstStyle/>
          <a:p>
            <a:r>
              <a:rPr lang="sv-SE" sz="2200"/>
              <a:t>Vi använder den bästa tillgängliga kunskap som finns i varje möte</a:t>
            </a:r>
          </a:p>
          <a:p>
            <a:r>
              <a:rPr lang="sv-SE" sz="2200"/>
              <a:t>Mötet följs upp och analyseras både på individnivå och gruppnivå</a:t>
            </a:r>
          </a:p>
          <a:p>
            <a:r>
              <a:rPr lang="sv-SE" sz="2200"/>
              <a:t>Ny kunskap kan snabbt omsättas</a:t>
            </a:r>
          </a:p>
          <a:p>
            <a:r>
              <a:rPr lang="sv-SE" sz="2200"/>
              <a:t>Identifiera och prioritera tillsammans med patienten</a:t>
            </a:r>
          </a:p>
          <a:p>
            <a:r>
              <a:rPr lang="sv-SE" sz="2200"/>
              <a:t>Det är enkelt att jobba kunskapsbaserat</a:t>
            </a:r>
          </a:p>
        </p:txBody>
      </p:sp>
      <p:pic>
        <p:nvPicPr>
          <p:cNvPr id="7" name="Platshållare för bild 6" descr="Bildbeskrivning: i mitten av bilden en cirkel med orden God vård med stöd av bästa kunskap. Runt cirkeln personer som sträcker var sin arm mot mitten och håller händerna mot varandra. Personerna är vårdpersonal, patienter och forskare. ">
            <a:extLst>
              <a:ext uri="{FF2B5EF4-FFF2-40B4-BE49-F238E27FC236}">
                <a16:creationId xmlns:a16="http://schemas.microsoft.com/office/drawing/2014/main" id="{AFC2A01C-9363-3E1C-5DE2-00FBC53D0DDA}"/>
              </a:ext>
            </a:extLst>
          </p:cNvPr>
          <p:cNvPicPr>
            <a:picLocks noGrp="1" noChangeAspect="1"/>
          </p:cNvPicPr>
          <p:nvPr>
            <p:ph type="pic" sz="quarter" idx="11"/>
          </p:nvPr>
        </p:nvPicPr>
        <p:blipFill rotWithShape="1">
          <a:blip r:embed="rId3"/>
          <a:srcRect l="-1653" r="-566"/>
          <a:stretch/>
        </p:blipFill>
        <p:spPr>
          <a:xfrm>
            <a:off x="70418" y="420005"/>
            <a:ext cx="5573949" cy="5764710"/>
          </a:xfrm>
        </p:spPr>
      </p:pic>
    </p:spTree>
    <p:extLst>
      <p:ext uri="{BB962C8B-B14F-4D97-AF65-F5344CB8AC3E}">
        <p14:creationId xmlns:p14="http://schemas.microsoft.com/office/powerpoint/2010/main" val="415236214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1230D863-F043-7D4C-E0B2-37E1FCFAC5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Bildobjekt 2" descr="En bild som visar text, karta&#10;&#10;Automatiskt genererad beskrivning">
            <a:extLst>
              <a:ext uri="{FF2B5EF4-FFF2-40B4-BE49-F238E27FC236}">
                <a16:creationId xmlns:a16="http://schemas.microsoft.com/office/drawing/2014/main" id="{849E863B-8065-8780-296C-3C5413A1AB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3188" y="689929"/>
            <a:ext cx="7205624" cy="5478141"/>
          </a:xfrm>
          <a:prstGeom prst="rect">
            <a:avLst/>
          </a:prstGeom>
        </p:spPr>
      </p:pic>
    </p:spTree>
    <p:extLst>
      <p:ext uri="{BB962C8B-B14F-4D97-AF65-F5344CB8AC3E}">
        <p14:creationId xmlns:p14="http://schemas.microsoft.com/office/powerpoint/2010/main" val="41878568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ktangel 163">
            <a:extLst>
              <a:ext uri="{FF2B5EF4-FFF2-40B4-BE49-F238E27FC236}">
                <a16:creationId xmlns:a16="http://schemas.microsoft.com/office/drawing/2014/main" id="{A07B1409-F366-1240-BDCA-6FE6877DCCB2}"/>
              </a:ext>
            </a:extLst>
          </p:cNvPr>
          <p:cNvSpPr/>
          <p:nvPr/>
        </p:nvSpPr>
        <p:spPr>
          <a:xfrm>
            <a:off x="645091" y="1914161"/>
            <a:ext cx="10815435" cy="3503408"/>
          </a:xfrm>
          <a:prstGeom prst="rect">
            <a:avLst/>
          </a:prstGeom>
          <a:solidFill>
            <a:schemeClr val="bg2">
              <a:lumMod val="9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6" name="textruta 105">
            <a:extLst>
              <a:ext uri="{FF2B5EF4-FFF2-40B4-BE49-F238E27FC236}">
                <a16:creationId xmlns:a16="http://schemas.microsoft.com/office/drawing/2014/main" id="{082F88D5-39D8-2C47-AB96-E724939A5012}"/>
              </a:ext>
            </a:extLst>
          </p:cNvPr>
          <p:cNvSpPr txBox="1"/>
          <p:nvPr/>
        </p:nvSpPr>
        <p:spPr>
          <a:xfrm>
            <a:off x="4587676" y="1873746"/>
            <a:ext cx="3182612" cy="2831544"/>
          </a:xfrm>
          <a:prstGeom prst="rect">
            <a:avLst/>
          </a:prstGeom>
          <a:noFill/>
        </p:spPr>
        <p:txBody>
          <a:bodyPr wrap="square" rtlCol="0">
            <a:spAutoFit/>
          </a:bodyPr>
          <a:lstStyle/>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Levnadsvanor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Lung- och allergisjukdomar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Nervsystemets 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Njur- och urinvägssjukdomar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Mag- och tarmsjukdomar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Medicinsk diagnostik</a:t>
            </a:r>
          </a:p>
          <a:p>
            <a:pPr marL="0" marR="0" lvl="0" indent="0" algn="l" defTabSz="914400" rtl="0" eaLnBrk="1" fontAlgn="auto" latinLnBrk="0" hangingPunct="1">
              <a:spcBef>
                <a:spcPts val="0"/>
              </a:spcBef>
              <a:spcAft>
                <a:spcPts val="600"/>
              </a:spcAft>
              <a:buClrTx/>
              <a:buSzTx/>
              <a:buFontTx/>
              <a:buNone/>
              <a:tabLst/>
              <a:defRPr/>
            </a:pPr>
            <a:r>
              <a:rPr kumimoji="0" lang="sv-SE" sz="1600" b="1" i="0" u="none" strike="noStrike" kern="1200" cap="none" spc="0" normalizeH="0" baseline="0" noProof="0" err="1">
                <a:ln>
                  <a:noFill/>
                </a:ln>
                <a:solidFill>
                  <a:srgbClr val="000000"/>
                </a:solidFill>
                <a:effectLst/>
                <a:uLnTx/>
                <a:uFillTx/>
                <a:latin typeface="Calibri" panose="020F0502020204030204"/>
                <a:ea typeface="+mn-ea"/>
                <a:cs typeface="+mn-cs"/>
              </a:rPr>
              <a:t>Perioperativ</a:t>
            </a: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 vård, intensivvård och transplantation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Psykisk hälsa</a:t>
            </a:r>
          </a:p>
        </p:txBody>
      </p:sp>
      <p:sp>
        <p:nvSpPr>
          <p:cNvPr id="108" name="Rektangel 107">
            <a:extLst>
              <a:ext uri="{FF2B5EF4-FFF2-40B4-BE49-F238E27FC236}">
                <a16:creationId xmlns:a16="http://schemas.microsoft.com/office/drawing/2014/main" id="{8BC9D11D-23BB-4F43-993A-DFF68BF151A2}"/>
              </a:ext>
            </a:extLst>
          </p:cNvPr>
          <p:cNvSpPr/>
          <p:nvPr/>
        </p:nvSpPr>
        <p:spPr>
          <a:xfrm>
            <a:off x="642581" y="1440431"/>
            <a:ext cx="10823311" cy="472641"/>
          </a:xfrm>
          <a:prstGeom prst="rect">
            <a:avLst/>
          </a:prstGeom>
          <a:solidFill>
            <a:srgbClr val="377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9" name="Rektangel 108">
            <a:extLst>
              <a:ext uri="{FF2B5EF4-FFF2-40B4-BE49-F238E27FC236}">
                <a16:creationId xmlns:a16="http://schemas.microsoft.com/office/drawing/2014/main" id="{C3194003-6A98-A44B-9040-9411050F8282}"/>
              </a:ext>
            </a:extLst>
          </p:cNvPr>
          <p:cNvSpPr/>
          <p:nvPr/>
        </p:nvSpPr>
        <p:spPr>
          <a:xfrm>
            <a:off x="623025" y="1458002"/>
            <a:ext cx="10976559"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FFFFFF"/>
                </a:solidFill>
                <a:effectLst/>
                <a:uLnTx/>
                <a:uFillTx/>
                <a:latin typeface="Calibri" panose="020F0502020204030204"/>
                <a:ea typeface="+mn-ea"/>
                <a:cs typeface="+mn-cs"/>
              </a:rPr>
              <a:t>NATIONELLA PROGRAMOMRÅDEN</a:t>
            </a:r>
            <a:br>
              <a:rPr kumimoji="0" lang="sv-SE" sz="2000" b="0" i="0" u="none" strike="noStrike" kern="1200" cap="none" spc="0" normalizeH="0" baseline="0" noProof="0">
                <a:ln>
                  <a:noFill/>
                </a:ln>
                <a:solidFill>
                  <a:srgbClr val="FFFFFF"/>
                </a:solidFill>
                <a:effectLst/>
                <a:uLnTx/>
                <a:uFillTx/>
                <a:latin typeface="Calibri" panose="020F0502020204030204"/>
                <a:ea typeface="+mn-ea"/>
                <a:cs typeface="+mn-cs"/>
              </a:rPr>
            </a:br>
            <a:endParaRPr kumimoji="0" lang="sv-SE" sz="2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4" name="textruta 113">
            <a:extLst>
              <a:ext uri="{FF2B5EF4-FFF2-40B4-BE49-F238E27FC236}">
                <a16:creationId xmlns:a16="http://schemas.microsoft.com/office/drawing/2014/main" id="{DD27EAE4-33BA-B342-ABF0-6609323A2186}"/>
              </a:ext>
            </a:extLst>
          </p:cNvPr>
          <p:cNvSpPr txBox="1"/>
          <p:nvPr/>
        </p:nvSpPr>
        <p:spPr>
          <a:xfrm>
            <a:off x="8512390" y="1921557"/>
            <a:ext cx="2887012" cy="32065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Rehabilitering, habilitering och försäkringsmedicin</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Reumatiska sjukdomar</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Rörelseorganens sjukdomar</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Sällsynta sjukdomar</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Tandvård</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Äldres hälsa och palliativ vård</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Ögonsjukdomar</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Öron-, näs- och halssjukdomar</a:t>
            </a:r>
          </a:p>
          <a:p>
            <a:pPr>
              <a:lnSpc>
                <a:spcPts val="2480"/>
              </a:lnSpc>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Nationella primärvårdsrådet</a:t>
            </a:r>
          </a:p>
        </p:txBody>
      </p:sp>
      <p:sp>
        <p:nvSpPr>
          <p:cNvPr id="115" name="textruta 114">
            <a:extLst>
              <a:ext uri="{FF2B5EF4-FFF2-40B4-BE49-F238E27FC236}">
                <a16:creationId xmlns:a16="http://schemas.microsoft.com/office/drawing/2014/main" id="{608E2FA2-1697-5D44-A4D1-819B8D539250}"/>
              </a:ext>
            </a:extLst>
          </p:cNvPr>
          <p:cNvSpPr txBox="1"/>
          <p:nvPr/>
        </p:nvSpPr>
        <p:spPr>
          <a:xfrm>
            <a:off x="864894" y="1881051"/>
            <a:ext cx="3587313" cy="3485570"/>
          </a:xfrm>
          <a:prstGeom prst="rect">
            <a:avLst/>
          </a:prstGeom>
          <a:noFill/>
        </p:spPr>
        <p:txBody>
          <a:bodyPr wrap="square" rtlCol="0">
            <a:spAutoFit/>
          </a:bodyPr>
          <a:lstStyle/>
          <a:p>
            <a:pPr marL="0" marR="0" lvl="0" indent="0" algn="l" defTabSz="914400" rtl="0" eaLnBrk="1" fontAlgn="b"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Akut vård</a:t>
            </a:r>
          </a:p>
          <a:p>
            <a:pPr marL="0" marR="0" lvl="0" indent="0" algn="l" defTabSz="914400" rtl="0" eaLnBrk="1" fontAlgn="auto" latinLnBrk="0" hangingPunct="1">
              <a:lnSpc>
                <a:spcPts val="2480"/>
              </a:lnSpc>
              <a:spcBef>
                <a:spcPts val="0"/>
              </a:spcBef>
              <a:spcAft>
                <a:spcPts val="60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Barns och ungdomars hälsa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Cancersjukdomar </a:t>
            </a:r>
            <a:r>
              <a:rPr kumimoji="0" lang="sv-SE" sz="1600" b="0" i="0" u="none" strike="noStrike" kern="1200" cap="none" spc="0" normalizeH="0" baseline="0" noProof="0">
                <a:ln>
                  <a:noFill/>
                </a:ln>
                <a:solidFill>
                  <a:srgbClr val="000000"/>
                </a:solidFill>
                <a:effectLst/>
                <a:uLnTx/>
                <a:uFillTx/>
                <a:latin typeface="Calibri" panose="020F0502020204030204"/>
                <a:ea typeface="+mn-ea"/>
                <a:cs typeface="+mn-cs"/>
              </a:rPr>
              <a:t>(RCC i samverkan)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Vilande värdskap Norra</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Endokrina 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Hjärt- och kärlsjukdomar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Hud- och könssjukdomar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Infektionssjukdomar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Kvinnosjukdomar och förlossning</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Kirurgi och plastikkirurgi</a:t>
            </a:r>
          </a:p>
          <a:p>
            <a:pPr marL="0" marR="0" lvl="0" indent="0" algn="l" defTabSz="914400" rtl="0" eaLnBrk="1" fontAlgn="auto" latinLnBrk="0" hangingPunct="1">
              <a:lnSpc>
                <a:spcPts val="248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6" name="Triangel 115">
            <a:extLst>
              <a:ext uri="{FF2B5EF4-FFF2-40B4-BE49-F238E27FC236}">
                <a16:creationId xmlns:a16="http://schemas.microsoft.com/office/drawing/2014/main" id="{2C515A83-3731-DA48-BE56-C7DF531EBBAD}"/>
              </a:ext>
            </a:extLst>
          </p:cNvPr>
          <p:cNvSpPr/>
          <p:nvPr/>
        </p:nvSpPr>
        <p:spPr>
          <a:xfrm rot="5400000">
            <a:off x="713009" y="2015283"/>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7" name="Triangel 116">
            <a:extLst>
              <a:ext uri="{FF2B5EF4-FFF2-40B4-BE49-F238E27FC236}">
                <a16:creationId xmlns:a16="http://schemas.microsoft.com/office/drawing/2014/main" id="{9ADE7C7D-21D3-F74D-83A4-FC7E6ECA09E9}"/>
              </a:ext>
            </a:extLst>
          </p:cNvPr>
          <p:cNvSpPr/>
          <p:nvPr/>
        </p:nvSpPr>
        <p:spPr>
          <a:xfrm rot="5400000">
            <a:off x="713009" y="2348425"/>
            <a:ext cx="180033" cy="15520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8" name="Triangel 117">
            <a:extLst>
              <a:ext uri="{FF2B5EF4-FFF2-40B4-BE49-F238E27FC236}">
                <a16:creationId xmlns:a16="http://schemas.microsoft.com/office/drawing/2014/main" id="{DD28A3CA-BAA6-D541-8153-EF6BF4C56E1C}"/>
              </a:ext>
            </a:extLst>
          </p:cNvPr>
          <p:cNvSpPr/>
          <p:nvPr/>
        </p:nvSpPr>
        <p:spPr>
          <a:xfrm rot="5400000">
            <a:off x="713009" y="2698113"/>
            <a:ext cx="180033" cy="155201"/>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9" name="Triangel 118">
            <a:extLst>
              <a:ext uri="{FF2B5EF4-FFF2-40B4-BE49-F238E27FC236}">
                <a16:creationId xmlns:a16="http://schemas.microsoft.com/office/drawing/2014/main" id="{48415E9D-AAB2-CE40-8990-B796E74CCBE8}"/>
              </a:ext>
            </a:extLst>
          </p:cNvPr>
          <p:cNvSpPr/>
          <p:nvPr/>
        </p:nvSpPr>
        <p:spPr>
          <a:xfrm rot="5400000">
            <a:off x="713009" y="3207607"/>
            <a:ext cx="180033" cy="155201"/>
          </a:xfrm>
          <a:prstGeom prst="triangle">
            <a:avLst/>
          </a:prstGeom>
          <a:solidFill>
            <a:srgbClr val="264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0" name="Triangel 119">
            <a:extLst>
              <a:ext uri="{FF2B5EF4-FFF2-40B4-BE49-F238E27FC236}">
                <a16:creationId xmlns:a16="http://schemas.microsoft.com/office/drawing/2014/main" id="{C10D25F8-8F70-0147-8B1A-5F9A78750F62}"/>
              </a:ext>
            </a:extLst>
          </p:cNvPr>
          <p:cNvSpPr/>
          <p:nvPr/>
        </p:nvSpPr>
        <p:spPr>
          <a:xfrm rot="5400000">
            <a:off x="713009" y="3537265"/>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1" name="Triangel 120">
            <a:extLst>
              <a:ext uri="{FF2B5EF4-FFF2-40B4-BE49-F238E27FC236}">
                <a16:creationId xmlns:a16="http://schemas.microsoft.com/office/drawing/2014/main" id="{2E30D6E4-E279-A143-8972-AFE40949C4EB}"/>
              </a:ext>
            </a:extLst>
          </p:cNvPr>
          <p:cNvSpPr/>
          <p:nvPr/>
        </p:nvSpPr>
        <p:spPr>
          <a:xfrm rot="5400000">
            <a:off x="713009" y="3857779"/>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2" name="Triangel 121">
            <a:extLst>
              <a:ext uri="{FF2B5EF4-FFF2-40B4-BE49-F238E27FC236}">
                <a16:creationId xmlns:a16="http://schemas.microsoft.com/office/drawing/2014/main" id="{DDCE6FC2-C563-F34C-8602-5D7A221BBD7F}"/>
              </a:ext>
            </a:extLst>
          </p:cNvPr>
          <p:cNvSpPr/>
          <p:nvPr/>
        </p:nvSpPr>
        <p:spPr>
          <a:xfrm rot="5400000">
            <a:off x="713009" y="4178293"/>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3" name="Triangel 122">
            <a:extLst>
              <a:ext uri="{FF2B5EF4-FFF2-40B4-BE49-F238E27FC236}">
                <a16:creationId xmlns:a16="http://schemas.microsoft.com/office/drawing/2014/main" id="{DE71F957-2B11-2647-942B-1E96D81A024B}"/>
              </a:ext>
            </a:extLst>
          </p:cNvPr>
          <p:cNvSpPr/>
          <p:nvPr/>
        </p:nvSpPr>
        <p:spPr>
          <a:xfrm rot="5400000">
            <a:off x="713009" y="4508205"/>
            <a:ext cx="180033" cy="15520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5" name="Triangel 124">
            <a:extLst>
              <a:ext uri="{FF2B5EF4-FFF2-40B4-BE49-F238E27FC236}">
                <a16:creationId xmlns:a16="http://schemas.microsoft.com/office/drawing/2014/main" id="{17771540-C64E-CE4D-B546-DF5949D1C764}"/>
              </a:ext>
            </a:extLst>
          </p:cNvPr>
          <p:cNvSpPr/>
          <p:nvPr/>
        </p:nvSpPr>
        <p:spPr>
          <a:xfrm rot="5400000">
            <a:off x="4387334" y="2033571"/>
            <a:ext cx="180033" cy="155201"/>
          </a:xfrm>
          <a:prstGeom prst="triangle">
            <a:avLst/>
          </a:prstGeom>
          <a:solidFill>
            <a:srgbClr val="264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6" name="Triangel 125">
            <a:extLst>
              <a:ext uri="{FF2B5EF4-FFF2-40B4-BE49-F238E27FC236}">
                <a16:creationId xmlns:a16="http://schemas.microsoft.com/office/drawing/2014/main" id="{CFF2EEBF-13FC-D142-8954-91AC88D02A32}"/>
              </a:ext>
            </a:extLst>
          </p:cNvPr>
          <p:cNvSpPr/>
          <p:nvPr/>
        </p:nvSpPr>
        <p:spPr>
          <a:xfrm rot="5400000">
            <a:off x="4387334" y="2354085"/>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7" name="Triangel 126">
            <a:extLst>
              <a:ext uri="{FF2B5EF4-FFF2-40B4-BE49-F238E27FC236}">
                <a16:creationId xmlns:a16="http://schemas.microsoft.com/office/drawing/2014/main" id="{F011A9A2-CC6E-964D-9C4F-6B76C41800B9}"/>
              </a:ext>
            </a:extLst>
          </p:cNvPr>
          <p:cNvSpPr/>
          <p:nvPr/>
        </p:nvSpPr>
        <p:spPr>
          <a:xfrm rot="5400000">
            <a:off x="4387334" y="2665455"/>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8" name="Triangel 127">
            <a:extLst>
              <a:ext uri="{FF2B5EF4-FFF2-40B4-BE49-F238E27FC236}">
                <a16:creationId xmlns:a16="http://schemas.microsoft.com/office/drawing/2014/main" id="{98F80365-C462-C148-A37A-E070CAAD2D61}"/>
              </a:ext>
            </a:extLst>
          </p:cNvPr>
          <p:cNvSpPr/>
          <p:nvPr/>
        </p:nvSpPr>
        <p:spPr>
          <a:xfrm rot="5400000">
            <a:off x="4387334" y="2976825"/>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9" name="Triangel 128">
            <a:extLst>
              <a:ext uri="{FF2B5EF4-FFF2-40B4-BE49-F238E27FC236}">
                <a16:creationId xmlns:a16="http://schemas.microsoft.com/office/drawing/2014/main" id="{CCB349D0-1659-F542-B389-672CF2F43EAC}"/>
              </a:ext>
            </a:extLst>
          </p:cNvPr>
          <p:cNvSpPr/>
          <p:nvPr/>
        </p:nvSpPr>
        <p:spPr>
          <a:xfrm rot="5400000">
            <a:off x="4387334" y="3297339"/>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0" name="Triangel 129">
            <a:extLst>
              <a:ext uri="{FF2B5EF4-FFF2-40B4-BE49-F238E27FC236}">
                <a16:creationId xmlns:a16="http://schemas.microsoft.com/office/drawing/2014/main" id="{6B332B48-CEE6-FD47-BC15-CB974C4C53E8}"/>
              </a:ext>
            </a:extLst>
          </p:cNvPr>
          <p:cNvSpPr/>
          <p:nvPr/>
        </p:nvSpPr>
        <p:spPr>
          <a:xfrm rot="5400000">
            <a:off x="4387334" y="3617853"/>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3" name="Triangel 132">
            <a:extLst>
              <a:ext uri="{FF2B5EF4-FFF2-40B4-BE49-F238E27FC236}">
                <a16:creationId xmlns:a16="http://schemas.microsoft.com/office/drawing/2014/main" id="{86C28E39-1DDE-E54A-A4F3-B6B2B9267EBE}"/>
              </a:ext>
            </a:extLst>
          </p:cNvPr>
          <p:cNvSpPr/>
          <p:nvPr/>
        </p:nvSpPr>
        <p:spPr>
          <a:xfrm rot="5400000">
            <a:off x="8272567" y="2055039"/>
            <a:ext cx="180033" cy="15520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4" name="Triangel 133">
            <a:extLst>
              <a:ext uri="{FF2B5EF4-FFF2-40B4-BE49-F238E27FC236}">
                <a16:creationId xmlns:a16="http://schemas.microsoft.com/office/drawing/2014/main" id="{A6B4E87E-EFD2-BE42-9455-BBC4FA885D22}"/>
              </a:ext>
            </a:extLst>
          </p:cNvPr>
          <p:cNvSpPr/>
          <p:nvPr/>
        </p:nvSpPr>
        <p:spPr>
          <a:xfrm rot="5400000">
            <a:off x="8272567" y="2549157"/>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5" name="Triangel 134">
            <a:extLst>
              <a:ext uri="{FF2B5EF4-FFF2-40B4-BE49-F238E27FC236}">
                <a16:creationId xmlns:a16="http://schemas.microsoft.com/office/drawing/2014/main" id="{271A1FC3-25B3-A944-B5AE-2F056709549D}"/>
              </a:ext>
            </a:extLst>
          </p:cNvPr>
          <p:cNvSpPr/>
          <p:nvPr/>
        </p:nvSpPr>
        <p:spPr>
          <a:xfrm rot="5400000">
            <a:off x="8272567" y="2881863"/>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6" name="Triangel 135">
            <a:extLst>
              <a:ext uri="{FF2B5EF4-FFF2-40B4-BE49-F238E27FC236}">
                <a16:creationId xmlns:a16="http://schemas.microsoft.com/office/drawing/2014/main" id="{0E416B48-3261-2844-B6C4-BB6FEF01ADDF}"/>
              </a:ext>
            </a:extLst>
          </p:cNvPr>
          <p:cNvSpPr/>
          <p:nvPr/>
        </p:nvSpPr>
        <p:spPr>
          <a:xfrm rot="5400000">
            <a:off x="8272567" y="3214569"/>
            <a:ext cx="180033" cy="155201"/>
          </a:xfrm>
          <a:prstGeom prst="triangle">
            <a:avLst/>
          </a:prstGeom>
          <a:solidFill>
            <a:srgbClr val="377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7" name="Triangel 136">
            <a:extLst>
              <a:ext uri="{FF2B5EF4-FFF2-40B4-BE49-F238E27FC236}">
                <a16:creationId xmlns:a16="http://schemas.microsoft.com/office/drawing/2014/main" id="{7C0A42AD-B539-A541-97B2-00F0049439E1}"/>
              </a:ext>
            </a:extLst>
          </p:cNvPr>
          <p:cNvSpPr/>
          <p:nvPr/>
        </p:nvSpPr>
        <p:spPr>
          <a:xfrm rot="5400000">
            <a:off x="8272567" y="3547275"/>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8" name="Triangel 137">
            <a:extLst>
              <a:ext uri="{FF2B5EF4-FFF2-40B4-BE49-F238E27FC236}">
                <a16:creationId xmlns:a16="http://schemas.microsoft.com/office/drawing/2014/main" id="{A8A6238A-447C-7F48-BA42-3CC253DBABDB}"/>
              </a:ext>
            </a:extLst>
          </p:cNvPr>
          <p:cNvSpPr/>
          <p:nvPr/>
        </p:nvSpPr>
        <p:spPr>
          <a:xfrm rot="5400000">
            <a:off x="8272567" y="3889125"/>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9" name="Triangel 138">
            <a:extLst>
              <a:ext uri="{FF2B5EF4-FFF2-40B4-BE49-F238E27FC236}">
                <a16:creationId xmlns:a16="http://schemas.microsoft.com/office/drawing/2014/main" id="{157EA9EE-176E-3D45-90CF-8E2836DA23C6}"/>
              </a:ext>
            </a:extLst>
          </p:cNvPr>
          <p:cNvSpPr/>
          <p:nvPr/>
        </p:nvSpPr>
        <p:spPr>
          <a:xfrm rot="5400000">
            <a:off x="8272567" y="4203543"/>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0" name="Triangel 139">
            <a:extLst>
              <a:ext uri="{FF2B5EF4-FFF2-40B4-BE49-F238E27FC236}">
                <a16:creationId xmlns:a16="http://schemas.microsoft.com/office/drawing/2014/main" id="{03510D56-2408-E542-BC0B-863AE56FD99E}"/>
              </a:ext>
            </a:extLst>
          </p:cNvPr>
          <p:cNvSpPr/>
          <p:nvPr/>
        </p:nvSpPr>
        <p:spPr>
          <a:xfrm rot="5400000">
            <a:off x="8272567" y="4536250"/>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 name="Grupp 2">
            <a:extLst>
              <a:ext uri="{FF2B5EF4-FFF2-40B4-BE49-F238E27FC236}">
                <a16:creationId xmlns:a16="http://schemas.microsoft.com/office/drawing/2014/main" id="{7DC79273-2300-F156-B62C-35EC0C3681CA}"/>
              </a:ext>
            </a:extLst>
          </p:cNvPr>
          <p:cNvGrpSpPr/>
          <p:nvPr/>
        </p:nvGrpSpPr>
        <p:grpSpPr>
          <a:xfrm>
            <a:off x="614563" y="5867433"/>
            <a:ext cx="720723" cy="307777"/>
            <a:chOff x="617241" y="5802597"/>
            <a:chExt cx="720723" cy="307777"/>
          </a:xfrm>
        </p:grpSpPr>
        <p:sp>
          <p:nvSpPr>
            <p:cNvPr id="142" name="textruta 141">
              <a:extLst>
                <a:ext uri="{FF2B5EF4-FFF2-40B4-BE49-F238E27FC236}">
                  <a16:creationId xmlns:a16="http://schemas.microsoft.com/office/drawing/2014/main" id="{33FF78C0-CEC2-F84B-88CA-D25A391703F0}"/>
                </a:ext>
              </a:extLst>
            </p:cNvPr>
            <p:cNvSpPr txBox="1"/>
            <p:nvPr/>
          </p:nvSpPr>
          <p:spPr>
            <a:xfrm>
              <a:off x="735363" y="5802597"/>
              <a:ext cx="6026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rPr>
                <a:t>Norra</a:t>
              </a:r>
            </a:p>
          </p:txBody>
        </p:sp>
        <p:sp>
          <p:nvSpPr>
            <p:cNvPr id="143" name="Triangel 142">
              <a:extLst>
                <a:ext uri="{FF2B5EF4-FFF2-40B4-BE49-F238E27FC236}">
                  <a16:creationId xmlns:a16="http://schemas.microsoft.com/office/drawing/2014/main" id="{A907F3C4-A16C-F842-BABA-E821048FE900}"/>
                </a:ext>
              </a:extLst>
            </p:cNvPr>
            <p:cNvSpPr/>
            <p:nvPr/>
          </p:nvSpPr>
          <p:spPr>
            <a:xfrm rot="5400000">
              <a:off x="604825" y="5876588"/>
              <a:ext cx="180033" cy="155201"/>
            </a:xfrm>
            <a:prstGeom prst="triangle">
              <a:avLst/>
            </a:prstGeom>
            <a:solidFill>
              <a:srgbClr val="264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 name="Grupp 7">
            <a:extLst>
              <a:ext uri="{FF2B5EF4-FFF2-40B4-BE49-F238E27FC236}">
                <a16:creationId xmlns:a16="http://schemas.microsoft.com/office/drawing/2014/main" id="{BA253815-6F4B-911E-392F-32B12583B11A}"/>
              </a:ext>
            </a:extLst>
          </p:cNvPr>
          <p:cNvGrpSpPr/>
          <p:nvPr/>
        </p:nvGrpSpPr>
        <p:grpSpPr>
          <a:xfrm>
            <a:off x="1450684" y="5880990"/>
            <a:ext cx="1710096" cy="307777"/>
            <a:chOff x="1403444" y="5802597"/>
            <a:chExt cx="1710096" cy="307777"/>
          </a:xfrm>
        </p:grpSpPr>
        <p:sp>
          <p:nvSpPr>
            <p:cNvPr id="145" name="textruta 144">
              <a:extLst>
                <a:ext uri="{FF2B5EF4-FFF2-40B4-BE49-F238E27FC236}">
                  <a16:creationId xmlns:a16="http://schemas.microsoft.com/office/drawing/2014/main" id="{9A9A1E26-09F0-4B41-8E76-EDFFD5B3B6A8}"/>
                </a:ext>
              </a:extLst>
            </p:cNvPr>
            <p:cNvSpPr txBox="1"/>
            <p:nvPr/>
          </p:nvSpPr>
          <p:spPr>
            <a:xfrm>
              <a:off x="1521566" y="5802597"/>
              <a:ext cx="15919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rPr>
                <a:t>Stockholm Gotland</a:t>
              </a:r>
            </a:p>
          </p:txBody>
        </p:sp>
        <p:sp>
          <p:nvSpPr>
            <p:cNvPr id="146" name="Triangel 145">
              <a:extLst>
                <a:ext uri="{FF2B5EF4-FFF2-40B4-BE49-F238E27FC236}">
                  <a16:creationId xmlns:a16="http://schemas.microsoft.com/office/drawing/2014/main" id="{AFCF30A0-EBD5-DE4E-B0D3-62408F9B0E72}"/>
                </a:ext>
              </a:extLst>
            </p:cNvPr>
            <p:cNvSpPr/>
            <p:nvPr/>
          </p:nvSpPr>
          <p:spPr>
            <a:xfrm rot="5400000">
              <a:off x="1391028" y="5867444"/>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2" name="Grupp 1">
            <a:extLst>
              <a:ext uri="{FF2B5EF4-FFF2-40B4-BE49-F238E27FC236}">
                <a16:creationId xmlns:a16="http://schemas.microsoft.com/office/drawing/2014/main" id="{576F3D88-F064-D2BF-2065-8CC428632DF9}"/>
              </a:ext>
            </a:extLst>
          </p:cNvPr>
          <p:cNvGrpSpPr/>
          <p:nvPr/>
        </p:nvGrpSpPr>
        <p:grpSpPr>
          <a:xfrm>
            <a:off x="3227682" y="5897162"/>
            <a:ext cx="926035" cy="307777"/>
            <a:chOff x="3079415" y="5802597"/>
            <a:chExt cx="926035" cy="307777"/>
          </a:xfrm>
        </p:grpSpPr>
        <p:sp>
          <p:nvSpPr>
            <p:cNvPr id="148" name="textruta 147">
              <a:extLst>
                <a:ext uri="{FF2B5EF4-FFF2-40B4-BE49-F238E27FC236}">
                  <a16:creationId xmlns:a16="http://schemas.microsoft.com/office/drawing/2014/main" id="{406F1288-F996-9F40-8CD6-40577FB3ADA1}"/>
                </a:ext>
              </a:extLst>
            </p:cNvPr>
            <p:cNvSpPr txBox="1"/>
            <p:nvPr/>
          </p:nvSpPr>
          <p:spPr>
            <a:xfrm>
              <a:off x="3197537" y="5802597"/>
              <a:ext cx="80791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rPr>
                <a:t>Sydöstra</a:t>
              </a:r>
            </a:p>
          </p:txBody>
        </p:sp>
        <p:sp>
          <p:nvSpPr>
            <p:cNvPr id="149" name="Triangel 148">
              <a:extLst>
                <a:ext uri="{FF2B5EF4-FFF2-40B4-BE49-F238E27FC236}">
                  <a16:creationId xmlns:a16="http://schemas.microsoft.com/office/drawing/2014/main" id="{E5F5BFA9-C476-4C4E-B639-42A3AAE7C3A1}"/>
                </a:ext>
              </a:extLst>
            </p:cNvPr>
            <p:cNvSpPr/>
            <p:nvPr/>
          </p:nvSpPr>
          <p:spPr>
            <a:xfrm rot="5400000">
              <a:off x="3066999" y="5867444"/>
              <a:ext cx="180033" cy="15520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7" name="Grupp 6">
            <a:extLst>
              <a:ext uri="{FF2B5EF4-FFF2-40B4-BE49-F238E27FC236}">
                <a16:creationId xmlns:a16="http://schemas.microsoft.com/office/drawing/2014/main" id="{DF2C39C0-FD23-DB21-6320-D5088F96F408}"/>
              </a:ext>
            </a:extLst>
          </p:cNvPr>
          <p:cNvGrpSpPr/>
          <p:nvPr/>
        </p:nvGrpSpPr>
        <p:grpSpPr>
          <a:xfrm>
            <a:off x="4254423" y="5882021"/>
            <a:ext cx="719120" cy="307777"/>
            <a:chOff x="4018492" y="5802597"/>
            <a:chExt cx="719120" cy="307777"/>
          </a:xfrm>
        </p:grpSpPr>
        <p:sp>
          <p:nvSpPr>
            <p:cNvPr id="151" name="textruta 150">
              <a:extLst>
                <a:ext uri="{FF2B5EF4-FFF2-40B4-BE49-F238E27FC236}">
                  <a16:creationId xmlns:a16="http://schemas.microsoft.com/office/drawing/2014/main" id="{9817D101-9C6A-3445-970F-D74D74827C4C}"/>
                </a:ext>
              </a:extLst>
            </p:cNvPr>
            <p:cNvSpPr txBox="1"/>
            <p:nvPr/>
          </p:nvSpPr>
          <p:spPr>
            <a:xfrm>
              <a:off x="4136614" y="5802597"/>
              <a:ext cx="60099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rPr>
                <a:t>Södra</a:t>
              </a:r>
            </a:p>
          </p:txBody>
        </p:sp>
        <p:sp>
          <p:nvSpPr>
            <p:cNvPr id="152" name="Triangel 151">
              <a:extLst>
                <a:ext uri="{FF2B5EF4-FFF2-40B4-BE49-F238E27FC236}">
                  <a16:creationId xmlns:a16="http://schemas.microsoft.com/office/drawing/2014/main" id="{509A0551-C844-E74A-A7A6-ED94EEC549E1}"/>
                </a:ext>
              </a:extLst>
            </p:cNvPr>
            <p:cNvSpPr/>
            <p:nvPr/>
          </p:nvSpPr>
          <p:spPr>
            <a:xfrm rot="5400000">
              <a:off x="4006076" y="5867444"/>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6" name="Grupp 5">
            <a:extLst>
              <a:ext uri="{FF2B5EF4-FFF2-40B4-BE49-F238E27FC236}">
                <a16:creationId xmlns:a16="http://schemas.microsoft.com/office/drawing/2014/main" id="{EADAC653-34B4-2E6C-DBCA-A78DFE5A2A48}"/>
              </a:ext>
            </a:extLst>
          </p:cNvPr>
          <p:cNvGrpSpPr/>
          <p:nvPr/>
        </p:nvGrpSpPr>
        <p:grpSpPr>
          <a:xfrm>
            <a:off x="5088941" y="5881172"/>
            <a:ext cx="1326017" cy="307777"/>
            <a:chOff x="4821199" y="5802597"/>
            <a:chExt cx="1326017" cy="307777"/>
          </a:xfrm>
        </p:grpSpPr>
        <p:sp>
          <p:nvSpPr>
            <p:cNvPr id="154" name="textruta 153">
              <a:extLst>
                <a:ext uri="{FF2B5EF4-FFF2-40B4-BE49-F238E27FC236}">
                  <a16:creationId xmlns:a16="http://schemas.microsoft.com/office/drawing/2014/main" id="{C526D860-E545-C145-8180-E560F6ACD9C0}"/>
                </a:ext>
              </a:extLst>
            </p:cNvPr>
            <p:cNvSpPr txBox="1"/>
            <p:nvPr/>
          </p:nvSpPr>
          <p:spPr>
            <a:xfrm>
              <a:off x="4939321" y="5802597"/>
              <a:ext cx="120789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rPr>
                <a:t>Mellansverige</a:t>
              </a:r>
            </a:p>
          </p:txBody>
        </p:sp>
        <p:sp>
          <p:nvSpPr>
            <p:cNvPr id="155" name="Triangel 154">
              <a:extLst>
                <a:ext uri="{FF2B5EF4-FFF2-40B4-BE49-F238E27FC236}">
                  <a16:creationId xmlns:a16="http://schemas.microsoft.com/office/drawing/2014/main" id="{AA7C548B-676B-6F47-943F-401F276F1C7A}"/>
                </a:ext>
              </a:extLst>
            </p:cNvPr>
            <p:cNvSpPr/>
            <p:nvPr/>
          </p:nvSpPr>
          <p:spPr>
            <a:xfrm rot="5400000">
              <a:off x="4808783" y="5867444"/>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5" name="Grupp 4">
            <a:extLst>
              <a:ext uri="{FF2B5EF4-FFF2-40B4-BE49-F238E27FC236}">
                <a16:creationId xmlns:a16="http://schemas.microsoft.com/office/drawing/2014/main" id="{0F0CB0D4-BB07-399D-8637-A39439E2BA5E}"/>
              </a:ext>
            </a:extLst>
          </p:cNvPr>
          <p:cNvGrpSpPr/>
          <p:nvPr/>
        </p:nvGrpSpPr>
        <p:grpSpPr>
          <a:xfrm>
            <a:off x="6533080" y="5892432"/>
            <a:ext cx="756823" cy="307777"/>
            <a:chOff x="6216236" y="5802597"/>
            <a:chExt cx="756823" cy="307777"/>
          </a:xfrm>
        </p:grpSpPr>
        <p:sp>
          <p:nvSpPr>
            <p:cNvPr id="157" name="textruta 156">
              <a:extLst>
                <a:ext uri="{FF2B5EF4-FFF2-40B4-BE49-F238E27FC236}">
                  <a16:creationId xmlns:a16="http://schemas.microsoft.com/office/drawing/2014/main" id="{136E6D02-7ED0-0C49-82BB-869AAE445011}"/>
                </a:ext>
              </a:extLst>
            </p:cNvPr>
            <p:cNvSpPr txBox="1"/>
            <p:nvPr/>
          </p:nvSpPr>
          <p:spPr>
            <a:xfrm>
              <a:off x="6334358" y="5802597"/>
              <a:ext cx="6387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rPr>
                <a:t>Västra</a:t>
              </a:r>
            </a:p>
          </p:txBody>
        </p:sp>
        <p:sp>
          <p:nvSpPr>
            <p:cNvPr id="158" name="Triangel 157">
              <a:extLst>
                <a:ext uri="{FF2B5EF4-FFF2-40B4-BE49-F238E27FC236}">
                  <a16:creationId xmlns:a16="http://schemas.microsoft.com/office/drawing/2014/main" id="{54514DC2-08D0-A244-B746-CFCFF52A6170}"/>
                </a:ext>
              </a:extLst>
            </p:cNvPr>
            <p:cNvSpPr/>
            <p:nvPr/>
          </p:nvSpPr>
          <p:spPr>
            <a:xfrm rot="5400000">
              <a:off x="6203820" y="5867444"/>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159" name="textruta 158">
            <a:extLst>
              <a:ext uri="{FF2B5EF4-FFF2-40B4-BE49-F238E27FC236}">
                <a16:creationId xmlns:a16="http://schemas.microsoft.com/office/drawing/2014/main" id="{18811365-B1B2-E046-B02B-881916A7CB22}"/>
              </a:ext>
            </a:extLst>
          </p:cNvPr>
          <p:cNvSpPr txBox="1"/>
          <p:nvPr/>
        </p:nvSpPr>
        <p:spPr>
          <a:xfrm>
            <a:off x="7534690" y="5899278"/>
            <a:ext cx="17683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rPr>
              <a:t>SKR/Vilande värdskap</a:t>
            </a:r>
          </a:p>
        </p:txBody>
      </p:sp>
      <p:sp>
        <p:nvSpPr>
          <p:cNvPr id="160" name="Triangel 159">
            <a:extLst>
              <a:ext uri="{FF2B5EF4-FFF2-40B4-BE49-F238E27FC236}">
                <a16:creationId xmlns:a16="http://schemas.microsoft.com/office/drawing/2014/main" id="{0ED24DC6-D29E-1944-9D19-85C5D5F69771}"/>
              </a:ext>
            </a:extLst>
          </p:cNvPr>
          <p:cNvSpPr/>
          <p:nvPr/>
        </p:nvSpPr>
        <p:spPr>
          <a:xfrm rot="5400000">
            <a:off x="7404152" y="5964125"/>
            <a:ext cx="180033" cy="155201"/>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1" name="Rektangel 160">
            <a:extLst>
              <a:ext uri="{FF2B5EF4-FFF2-40B4-BE49-F238E27FC236}">
                <a16:creationId xmlns:a16="http://schemas.microsoft.com/office/drawing/2014/main" id="{E8AEC3F5-3015-EA41-B74D-9712DDF524E3}"/>
              </a:ext>
            </a:extLst>
          </p:cNvPr>
          <p:cNvSpPr/>
          <p:nvPr/>
        </p:nvSpPr>
        <p:spPr>
          <a:xfrm>
            <a:off x="515447" y="5533336"/>
            <a:ext cx="11491702"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b="1" err="1">
                <a:solidFill>
                  <a:srgbClr val="000000"/>
                </a:solidFill>
                <a:latin typeface="Calibri" panose="020F0502020204030204"/>
              </a:rPr>
              <a:t>Sjukvårdsr</a:t>
            </a:r>
            <a:r>
              <a:rPr kumimoji="0" lang="sv-SE" sz="1600" b="1" i="0" u="none" strike="noStrike" kern="1200" cap="none" spc="0" normalizeH="0" baseline="0" noProof="0" err="1">
                <a:ln>
                  <a:noFill/>
                </a:ln>
                <a:solidFill>
                  <a:srgbClr val="000000"/>
                </a:solidFill>
                <a:effectLst/>
                <a:uLnTx/>
                <a:uFillTx/>
                <a:latin typeface="Calibri" panose="020F0502020204030204"/>
                <a:ea typeface="+mn-ea"/>
                <a:cs typeface="+mn-cs"/>
              </a:rPr>
              <a:t>egionala</a:t>
            </a:r>
            <a:r>
              <a:rPr kumimoji="0" lang="sv-SE" sz="1600" b="1" i="0" u="none" strike="noStrike" kern="1200" cap="none" spc="0" normalizeH="0" baseline="0" noProof="0">
                <a:ln>
                  <a:noFill/>
                </a:ln>
                <a:solidFill>
                  <a:srgbClr val="000000"/>
                </a:solidFill>
                <a:effectLst/>
                <a:uLnTx/>
                <a:uFillTx/>
                <a:latin typeface="Calibri" panose="020F0502020204030204"/>
                <a:ea typeface="+mn-ea"/>
                <a:cs typeface="+mn-cs"/>
              </a:rPr>
              <a:t> värdskap </a:t>
            </a:r>
          </a:p>
        </p:txBody>
      </p:sp>
      <p:sp>
        <p:nvSpPr>
          <p:cNvPr id="56" name="Rubrik 1">
            <a:extLst>
              <a:ext uri="{FF2B5EF4-FFF2-40B4-BE49-F238E27FC236}">
                <a16:creationId xmlns:a16="http://schemas.microsoft.com/office/drawing/2014/main" id="{3D8E41F0-3AF5-EB42-A676-80298D88C3D5}"/>
              </a:ext>
            </a:extLst>
          </p:cNvPr>
          <p:cNvSpPr txBox="1">
            <a:spLocks/>
          </p:cNvSpPr>
          <p:nvPr/>
        </p:nvSpPr>
        <p:spPr>
          <a:xfrm>
            <a:off x="614563" y="580983"/>
            <a:ext cx="11577437" cy="60979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3200" b="1" i="0" u="none" strike="noStrike" kern="1200" cap="none" spc="0" normalizeH="0" baseline="0" noProof="0">
                <a:ln>
                  <a:noFill/>
                </a:ln>
                <a:solidFill>
                  <a:srgbClr val="377D7A"/>
                </a:solidFill>
                <a:effectLst/>
                <a:uLnTx/>
                <a:uFillTx/>
                <a:latin typeface="Calibri" panose="020F0502020204030204"/>
                <a:ea typeface="+mj-ea"/>
                <a:cs typeface="+mj-cs"/>
              </a:rPr>
              <a:t>Sjukvårdsregionalt värdskap för nationella programområden</a:t>
            </a:r>
          </a:p>
        </p:txBody>
      </p:sp>
      <p:sp>
        <p:nvSpPr>
          <p:cNvPr id="51" name="Triangel 128">
            <a:extLst>
              <a:ext uri="{FF2B5EF4-FFF2-40B4-BE49-F238E27FC236}">
                <a16:creationId xmlns:a16="http://schemas.microsoft.com/office/drawing/2014/main" id="{CCB349D0-1659-F542-B389-672CF2F43EAC}"/>
              </a:ext>
            </a:extLst>
          </p:cNvPr>
          <p:cNvSpPr/>
          <p:nvPr/>
        </p:nvSpPr>
        <p:spPr>
          <a:xfrm rot="5400000">
            <a:off x="717009" y="4814833"/>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2" name="Triangel 128">
            <a:extLst>
              <a:ext uri="{FF2B5EF4-FFF2-40B4-BE49-F238E27FC236}">
                <a16:creationId xmlns:a16="http://schemas.microsoft.com/office/drawing/2014/main" id="{CCB349D0-1659-F542-B389-672CF2F43EAC}"/>
              </a:ext>
            </a:extLst>
          </p:cNvPr>
          <p:cNvSpPr/>
          <p:nvPr/>
        </p:nvSpPr>
        <p:spPr>
          <a:xfrm rot="5400000">
            <a:off x="4394915" y="4440783"/>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Triangel 136">
            <a:extLst>
              <a:ext uri="{FF2B5EF4-FFF2-40B4-BE49-F238E27FC236}">
                <a16:creationId xmlns:a16="http://schemas.microsoft.com/office/drawing/2014/main" id="{7C0A42AD-B539-A541-97B2-00F0049439E1}"/>
              </a:ext>
            </a:extLst>
          </p:cNvPr>
          <p:cNvSpPr/>
          <p:nvPr/>
        </p:nvSpPr>
        <p:spPr>
          <a:xfrm rot="5400000">
            <a:off x="8269766" y="4868957"/>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Ellips 3">
            <a:extLst>
              <a:ext uri="{FF2B5EF4-FFF2-40B4-BE49-F238E27FC236}">
                <a16:creationId xmlns:a16="http://schemas.microsoft.com/office/drawing/2014/main" id="{5FFD1D8C-9E9C-8BD3-6D21-6E8A5C7B0992}"/>
              </a:ext>
            </a:extLst>
          </p:cNvPr>
          <p:cNvSpPr/>
          <p:nvPr/>
        </p:nvSpPr>
        <p:spPr>
          <a:xfrm>
            <a:off x="545376" y="1880623"/>
            <a:ext cx="1516860" cy="403938"/>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Ellips 8">
            <a:extLst>
              <a:ext uri="{FF2B5EF4-FFF2-40B4-BE49-F238E27FC236}">
                <a16:creationId xmlns:a16="http://schemas.microsoft.com/office/drawing/2014/main" id="{2CC25CEB-EA6B-0DA2-6630-2A6D2BC4F50D}"/>
              </a:ext>
            </a:extLst>
          </p:cNvPr>
          <p:cNvSpPr/>
          <p:nvPr/>
        </p:nvSpPr>
        <p:spPr>
          <a:xfrm>
            <a:off x="545376" y="3358607"/>
            <a:ext cx="2615404" cy="487334"/>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B87F3E81-F45E-C2C8-07AD-746A622FC5F0}"/>
              </a:ext>
            </a:extLst>
          </p:cNvPr>
          <p:cNvSpPr/>
          <p:nvPr/>
        </p:nvSpPr>
        <p:spPr>
          <a:xfrm>
            <a:off x="8089806" y="3742280"/>
            <a:ext cx="3182613" cy="421460"/>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Ellips 11">
            <a:extLst>
              <a:ext uri="{FF2B5EF4-FFF2-40B4-BE49-F238E27FC236}">
                <a16:creationId xmlns:a16="http://schemas.microsoft.com/office/drawing/2014/main" id="{2907C330-F3DC-8AFA-CCE5-93FE41B36B88}"/>
              </a:ext>
            </a:extLst>
          </p:cNvPr>
          <p:cNvSpPr/>
          <p:nvPr/>
        </p:nvSpPr>
        <p:spPr>
          <a:xfrm>
            <a:off x="8089237" y="4407692"/>
            <a:ext cx="3182613" cy="421460"/>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riangel 159">
            <a:extLst>
              <a:ext uri="{FF2B5EF4-FFF2-40B4-BE49-F238E27FC236}">
                <a16:creationId xmlns:a16="http://schemas.microsoft.com/office/drawing/2014/main" id="{83DDF95A-92A5-90AD-5B9C-22AD42DC0B39}"/>
              </a:ext>
            </a:extLst>
          </p:cNvPr>
          <p:cNvSpPr/>
          <p:nvPr/>
        </p:nvSpPr>
        <p:spPr>
          <a:xfrm rot="5400000">
            <a:off x="4388517" y="3938367"/>
            <a:ext cx="180033" cy="155201"/>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141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2" grpId="0" animBg="1"/>
    </p:bldLst>
  </p:timing>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ktangel 163">
            <a:extLst>
              <a:ext uri="{FF2B5EF4-FFF2-40B4-BE49-F238E27FC236}">
                <a16:creationId xmlns:a16="http://schemas.microsoft.com/office/drawing/2014/main" id="{A07B1409-F366-1240-BDCA-6FE6877DCCB2}"/>
              </a:ext>
            </a:extLst>
          </p:cNvPr>
          <p:cNvSpPr/>
          <p:nvPr/>
        </p:nvSpPr>
        <p:spPr>
          <a:xfrm>
            <a:off x="614563" y="1914161"/>
            <a:ext cx="10815435" cy="3503408"/>
          </a:xfrm>
          <a:prstGeom prst="rect">
            <a:avLst/>
          </a:prstGeom>
          <a:solidFill>
            <a:schemeClr val="bg2">
              <a:lumMod val="9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8" name="Rektangel 107">
            <a:extLst>
              <a:ext uri="{FF2B5EF4-FFF2-40B4-BE49-F238E27FC236}">
                <a16:creationId xmlns:a16="http://schemas.microsoft.com/office/drawing/2014/main" id="{8BC9D11D-23BB-4F43-993A-DFF68BF151A2}"/>
              </a:ext>
            </a:extLst>
          </p:cNvPr>
          <p:cNvSpPr/>
          <p:nvPr/>
        </p:nvSpPr>
        <p:spPr>
          <a:xfrm>
            <a:off x="615149" y="1440431"/>
            <a:ext cx="10823311" cy="472641"/>
          </a:xfrm>
          <a:prstGeom prst="rect">
            <a:avLst/>
          </a:prstGeom>
          <a:solidFill>
            <a:srgbClr val="377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9" name="Rektangel 108">
            <a:extLst>
              <a:ext uri="{FF2B5EF4-FFF2-40B4-BE49-F238E27FC236}">
                <a16:creationId xmlns:a16="http://schemas.microsoft.com/office/drawing/2014/main" id="{C3194003-6A98-A44B-9040-9411050F8282}"/>
              </a:ext>
            </a:extLst>
          </p:cNvPr>
          <p:cNvSpPr/>
          <p:nvPr/>
        </p:nvSpPr>
        <p:spPr>
          <a:xfrm>
            <a:off x="623025" y="1458002"/>
            <a:ext cx="10976559"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FFFFFF"/>
                </a:solidFill>
                <a:effectLst/>
                <a:uLnTx/>
                <a:uFillTx/>
                <a:latin typeface="Calibri" panose="020F0502020204030204"/>
                <a:ea typeface="+mn-ea"/>
                <a:cs typeface="+mn-cs"/>
              </a:rPr>
              <a:t>NATIONELLA</a:t>
            </a:r>
            <a:r>
              <a:rPr kumimoji="0" lang="sv-SE" sz="2400" b="0" i="0" u="none" strike="noStrike" kern="1200" cap="none" spc="0" normalizeH="0" noProof="0">
                <a:ln>
                  <a:noFill/>
                </a:ln>
                <a:solidFill>
                  <a:srgbClr val="FFFFFF"/>
                </a:solidFill>
                <a:effectLst/>
                <a:uLnTx/>
                <a:uFillTx/>
                <a:latin typeface="Calibri" panose="020F0502020204030204"/>
                <a:ea typeface="+mn-ea"/>
                <a:cs typeface="+mn-cs"/>
              </a:rPr>
              <a:t> SAMVERKANSGRUPPER</a:t>
            </a:r>
            <a:br>
              <a:rPr kumimoji="0" lang="sv-SE" sz="2000" b="0" i="0" u="none" strike="noStrike" kern="1200" cap="none" spc="0" normalizeH="0" baseline="0" noProof="0">
                <a:ln>
                  <a:noFill/>
                </a:ln>
                <a:solidFill>
                  <a:srgbClr val="FFFFFF"/>
                </a:solidFill>
                <a:effectLst/>
                <a:uLnTx/>
                <a:uFillTx/>
                <a:latin typeface="Calibri" panose="020F0502020204030204"/>
                <a:ea typeface="+mn-ea"/>
                <a:cs typeface="+mn-cs"/>
              </a:rPr>
            </a:br>
            <a:endParaRPr kumimoji="0" lang="sv-SE" sz="2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5" name="textruta 114">
            <a:extLst>
              <a:ext uri="{FF2B5EF4-FFF2-40B4-BE49-F238E27FC236}">
                <a16:creationId xmlns:a16="http://schemas.microsoft.com/office/drawing/2014/main" id="{608E2FA2-1697-5D44-A4D1-819B8D539250}"/>
              </a:ext>
            </a:extLst>
          </p:cNvPr>
          <p:cNvSpPr txBox="1"/>
          <p:nvPr/>
        </p:nvSpPr>
        <p:spPr>
          <a:xfrm>
            <a:off x="864894" y="2200542"/>
            <a:ext cx="4396409" cy="1569660"/>
          </a:xfrm>
          <a:prstGeom prst="rect">
            <a:avLst/>
          </a:prstGeom>
          <a:noFill/>
        </p:spPr>
        <p:txBody>
          <a:bodyPr wrap="square" rtlCol="0">
            <a:spAutoFit/>
          </a:bodyPr>
          <a:lstStyle/>
          <a:p>
            <a:pPr marL="285750" lvl="0" indent="-285750" fontAlgn="b">
              <a:buFont typeface="Arial" panose="020B0604020202020204" pitchFamily="34" charset="0"/>
              <a:buChar char="•"/>
              <a:defRPr/>
            </a:pPr>
            <a:r>
              <a:rPr lang="sv-SE" sz="2400">
                <a:solidFill>
                  <a:srgbClr val="000000"/>
                </a:solidFill>
              </a:rPr>
              <a:t>Data och analys</a:t>
            </a:r>
          </a:p>
          <a:p>
            <a:pPr marL="285750" indent="-285750" fontAlgn="b">
              <a:buFont typeface="Arial" panose="020B0604020202020204" pitchFamily="34" charset="0"/>
              <a:buChar char="•"/>
              <a:defRPr/>
            </a:pPr>
            <a:r>
              <a:rPr lang="sv-SE" sz="2400">
                <a:solidFill>
                  <a:srgbClr val="000000"/>
                </a:solidFill>
              </a:rPr>
              <a:t>Forskning och Life Science</a:t>
            </a:r>
          </a:p>
          <a:p>
            <a:pPr marL="285750" indent="-285750" fontAlgn="b">
              <a:buFont typeface="Arial" panose="020B0604020202020204" pitchFamily="34" charset="0"/>
              <a:buChar char="•"/>
              <a:defRPr/>
            </a:pPr>
            <a:r>
              <a:rPr lang="sv-SE" sz="2400">
                <a:solidFill>
                  <a:srgbClr val="000000"/>
                </a:solidFill>
              </a:rPr>
              <a:t>Läkemedel och medicinteknik</a:t>
            </a:r>
          </a:p>
          <a:p>
            <a:pPr marL="285750" lvl="0" indent="-285750" fontAlgn="b">
              <a:buFont typeface="Arial" panose="020B0604020202020204" pitchFamily="34" charset="0"/>
              <a:buChar char="•"/>
              <a:defRPr/>
            </a:pPr>
            <a:r>
              <a:rPr lang="sv-SE" sz="2400">
                <a:solidFill>
                  <a:srgbClr val="000000"/>
                </a:solidFill>
              </a:rPr>
              <a:t>Metoder för kunskapsstöd</a:t>
            </a:r>
          </a:p>
        </p:txBody>
      </p:sp>
      <p:sp>
        <p:nvSpPr>
          <p:cNvPr id="10" name="textruta 9">
            <a:extLst>
              <a:ext uri="{FF2B5EF4-FFF2-40B4-BE49-F238E27FC236}">
                <a16:creationId xmlns:a16="http://schemas.microsoft.com/office/drawing/2014/main" id="{608E2FA2-1697-5D44-A4D1-819B8D539250}"/>
              </a:ext>
            </a:extLst>
          </p:cNvPr>
          <p:cNvSpPr txBox="1"/>
          <p:nvPr/>
        </p:nvSpPr>
        <p:spPr>
          <a:xfrm>
            <a:off x="5511634" y="2200542"/>
            <a:ext cx="4264999" cy="1200329"/>
          </a:xfrm>
          <a:prstGeom prst="rect">
            <a:avLst/>
          </a:prstGeom>
          <a:noFill/>
        </p:spPr>
        <p:txBody>
          <a:bodyPr wrap="square" rtlCol="0">
            <a:spAutoFit/>
          </a:bodyPr>
          <a:lstStyle/>
          <a:p>
            <a:pPr marL="342900" lvl="0" indent="-342900" fontAlgn="b">
              <a:buFont typeface="Arial" panose="020B0604020202020204" pitchFamily="34" charset="0"/>
              <a:buChar char="•"/>
              <a:defRPr/>
            </a:pPr>
            <a:r>
              <a:rPr lang="sv-SE" sz="2400">
                <a:solidFill>
                  <a:srgbClr val="000000"/>
                </a:solidFill>
              </a:rPr>
              <a:t>Patientsäkerhet</a:t>
            </a:r>
          </a:p>
          <a:p>
            <a:pPr marL="342900" lvl="0" indent="-342900" fontAlgn="b">
              <a:buFont typeface="Arial" panose="020B0604020202020204" pitchFamily="34" charset="0"/>
              <a:buChar char="•"/>
              <a:defRPr/>
            </a:pPr>
            <a:r>
              <a:rPr lang="sv-SE" sz="2400">
                <a:solidFill>
                  <a:srgbClr val="000000"/>
                </a:solidFill>
              </a:rPr>
              <a:t>Strukturerad vårdinformation</a:t>
            </a:r>
          </a:p>
          <a:p>
            <a:pPr marL="342900" lvl="0" indent="-342900" fontAlgn="b">
              <a:buFont typeface="Arial" panose="020B0604020202020204" pitchFamily="34" charset="0"/>
              <a:buChar char="•"/>
              <a:defRPr/>
            </a:pPr>
            <a:r>
              <a:rPr lang="sv-SE" sz="2400">
                <a:solidFill>
                  <a:srgbClr val="000000"/>
                </a:solidFill>
              </a:rPr>
              <a:t>Stöd för utveckling </a:t>
            </a:r>
          </a:p>
        </p:txBody>
      </p:sp>
      <p:sp>
        <p:nvSpPr>
          <p:cNvPr id="11" name="textruta 10">
            <a:extLst>
              <a:ext uri="{FF2B5EF4-FFF2-40B4-BE49-F238E27FC236}">
                <a16:creationId xmlns:a16="http://schemas.microsoft.com/office/drawing/2014/main" id="{608E2FA2-1697-5D44-A4D1-819B8D539250}"/>
              </a:ext>
            </a:extLst>
          </p:cNvPr>
          <p:cNvSpPr txBox="1"/>
          <p:nvPr/>
        </p:nvSpPr>
        <p:spPr>
          <a:xfrm>
            <a:off x="8088236" y="3687252"/>
            <a:ext cx="3376793" cy="1569660"/>
          </a:xfrm>
          <a:prstGeom prst="rect">
            <a:avLst/>
          </a:prstGeom>
          <a:noFill/>
        </p:spPr>
        <p:txBody>
          <a:bodyPr wrap="square" rtlCol="0">
            <a:spAutoFit/>
          </a:bodyPr>
          <a:lstStyle/>
          <a:p>
            <a:pPr lvl="0" fontAlgn="b">
              <a:defRPr/>
            </a:pPr>
            <a:r>
              <a:rPr lang="sv-SE" sz="2400">
                <a:solidFill>
                  <a:srgbClr val="000000"/>
                </a:solidFill>
              </a:rPr>
              <a:t>Vid behov kan ytterligare samverkansgrupper inrättas, till exempel för tillfälliga satsningar</a:t>
            </a:r>
          </a:p>
        </p:txBody>
      </p:sp>
    </p:spTree>
    <p:extLst>
      <p:ext uri="{BB962C8B-B14F-4D97-AF65-F5344CB8AC3E}">
        <p14:creationId xmlns:p14="http://schemas.microsoft.com/office/powerpoint/2010/main" val="307992920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ktangel 163">
            <a:extLst>
              <a:ext uri="{FF2B5EF4-FFF2-40B4-BE49-F238E27FC236}">
                <a16:creationId xmlns:a16="http://schemas.microsoft.com/office/drawing/2014/main" id="{A07B1409-F366-1240-BDCA-6FE6877DCCB2}"/>
              </a:ext>
            </a:extLst>
          </p:cNvPr>
          <p:cNvSpPr/>
          <p:nvPr/>
        </p:nvSpPr>
        <p:spPr>
          <a:xfrm>
            <a:off x="614563" y="1914161"/>
            <a:ext cx="10815435" cy="3240643"/>
          </a:xfrm>
          <a:prstGeom prst="rect">
            <a:avLst/>
          </a:prstGeom>
          <a:solidFill>
            <a:schemeClr val="bg2">
              <a:lumMod val="9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8" name="Rektangel 107">
            <a:extLst>
              <a:ext uri="{FF2B5EF4-FFF2-40B4-BE49-F238E27FC236}">
                <a16:creationId xmlns:a16="http://schemas.microsoft.com/office/drawing/2014/main" id="{8BC9D11D-23BB-4F43-993A-DFF68BF151A2}"/>
              </a:ext>
            </a:extLst>
          </p:cNvPr>
          <p:cNvSpPr/>
          <p:nvPr/>
        </p:nvSpPr>
        <p:spPr>
          <a:xfrm>
            <a:off x="615149" y="1440431"/>
            <a:ext cx="10823311" cy="472641"/>
          </a:xfrm>
          <a:prstGeom prst="rect">
            <a:avLst/>
          </a:prstGeom>
          <a:solidFill>
            <a:srgbClr val="377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9" name="Rektangel 108">
            <a:extLst>
              <a:ext uri="{FF2B5EF4-FFF2-40B4-BE49-F238E27FC236}">
                <a16:creationId xmlns:a16="http://schemas.microsoft.com/office/drawing/2014/main" id="{C3194003-6A98-A44B-9040-9411050F8282}"/>
              </a:ext>
            </a:extLst>
          </p:cNvPr>
          <p:cNvSpPr/>
          <p:nvPr/>
        </p:nvSpPr>
        <p:spPr>
          <a:xfrm>
            <a:off x="623025" y="1458002"/>
            <a:ext cx="10976559"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all" spc="0" normalizeH="0" noProof="0">
                <a:ln>
                  <a:noFill/>
                </a:ln>
                <a:solidFill>
                  <a:srgbClr val="FFFFFF"/>
                </a:solidFill>
                <a:effectLst/>
                <a:uLnTx/>
                <a:uFillTx/>
                <a:latin typeface="Calibri" panose="020F0502020204030204"/>
                <a:ea typeface="+mn-ea"/>
                <a:cs typeface="+mn-cs"/>
              </a:rPr>
              <a:t>Värdskap för Sjukvårdsregion Mellansverige</a:t>
            </a:r>
            <a:br>
              <a:rPr kumimoji="0" lang="sv-SE" sz="2000" b="0" i="0" u="none" strike="noStrike" kern="1200" cap="none" spc="0" normalizeH="0" baseline="0" noProof="0">
                <a:ln>
                  <a:noFill/>
                </a:ln>
                <a:solidFill>
                  <a:srgbClr val="FFFFFF"/>
                </a:solidFill>
                <a:effectLst/>
                <a:uLnTx/>
                <a:uFillTx/>
                <a:latin typeface="Calibri" panose="020F0502020204030204"/>
                <a:ea typeface="+mn-ea"/>
                <a:cs typeface="+mn-cs"/>
              </a:rPr>
            </a:br>
            <a:endParaRPr kumimoji="0" lang="sv-SE" sz="2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5" name="textruta 114">
            <a:extLst>
              <a:ext uri="{FF2B5EF4-FFF2-40B4-BE49-F238E27FC236}">
                <a16:creationId xmlns:a16="http://schemas.microsoft.com/office/drawing/2014/main" id="{608E2FA2-1697-5D44-A4D1-819B8D539250}"/>
              </a:ext>
            </a:extLst>
          </p:cNvPr>
          <p:cNvSpPr txBox="1"/>
          <p:nvPr/>
        </p:nvSpPr>
        <p:spPr>
          <a:xfrm>
            <a:off x="864894" y="2200542"/>
            <a:ext cx="4396409" cy="2308324"/>
          </a:xfrm>
          <a:prstGeom prst="rect">
            <a:avLst/>
          </a:prstGeom>
          <a:noFill/>
        </p:spPr>
        <p:txBody>
          <a:bodyPr wrap="square" rtlCol="0">
            <a:spAutoFit/>
          </a:bodyPr>
          <a:lstStyle/>
          <a:p>
            <a:pPr marL="285750" lvl="0" indent="-285750" fontAlgn="b">
              <a:buFont typeface="Arial" panose="020B0604020202020204" pitchFamily="34" charset="0"/>
              <a:buChar char="•"/>
              <a:defRPr/>
            </a:pPr>
            <a:r>
              <a:rPr lang="sv-SE" sz="2400">
                <a:solidFill>
                  <a:srgbClr val="000000"/>
                </a:solidFill>
              </a:rPr>
              <a:t>Akut vård</a:t>
            </a:r>
          </a:p>
          <a:p>
            <a:pPr marL="285750" indent="-285750" fontAlgn="b">
              <a:buFont typeface="Arial" panose="020B0604020202020204" pitchFamily="34" charset="0"/>
              <a:buChar char="•"/>
              <a:defRPr/>
            </a:pPr>
            <a:r>
              <a:rPr kumimoji="0" lang="sv-SE" sz="2400" i="0" u="none" strike="noStrike" kern="1200" cap="none" spc="0" normalizeH="0" baseline="0" noProof="0">
                <a:ln>
                  <a:noFill/>
                </a:ln>
                <a:solidFill>
                  <a:srgbClr val="000000"/>
                </a:solidFill>
                <a:effectLst/>
                <a:uLnTx/>
                <a:uFillTx/>
                <a:latin typeface="Calibri" panose="020F0502020204030204"/>
                <a:ea typeface="+mn-ea"/>
                <a:cs typeface="+mn-cs"/>
              </a:rPr>
              <a:t>Hjärt- och kärlsjukdomar</a:t>
            </a:r>
          </a:p>
          <a:p>
            <a:pPr marL="285750" indent="-285750" fontAlgn="b">
              <a:buFont typeface="Arial" panose="020B0604020202020204" pitchFamily="34" charset="0"/>
              <a:buChar char="•"/>
              <a:defRPr/>
            </a:pPr>
            <a:r>
              <a:rPr kumimoji="0" lang="sv-SE" sz="2400" i="0" u="none" strike="noStrike" kern="1200" cap="none" spc="0" normalizeH="0" baseline="0" noProof="0">
                <a:ln>
                  <a:noFill/>
                </a:ln>
                <a:solidFill>
                  <a:srgbClr val="000000"/>
                </a:solidFill>
                <a:effectLst/>
                <a:uLnTx/>
                <a:uFillTx/>
                <a:latin typeface="Calibri" panose="020F0502020204030204"/>
                <a:ea typeface="+mn-ea"/>
                <a:cs typeface="+mn-cs"/>
              </a:rPr>
              <a:t>Äldres hälsa och palliativ vård</a:t>
            </a:r>
          </a:p>
          <a:p>
            <a:pPr marL="285750" indent="-285750" fontAlgn="b">
              <a:buFont typeface="Arial" panose="020B0604020202020204" pitchFamily="34" charset="0"/>
              <a:buChar char="•"/>
              <a:defRPr/>
            </a:pPr>
            <a:r>
              <a:rPr kumimoji="0" lang="sv-SE" sz="2400" i="0" u="none" strike="noStrike" kern="1200" cap="none" spc="0" normalizeH="0" baseline="0" noProof="0">
                <a:ln>
                  <a:noFill/>
                </a:ln>
                <a:solidFill>
                  <a:srgbClr val="000000"/>
                </a:solidFill>
                <a:effectLst/>
                <a:uLnTx/>
                <a:uFillTx/>
                <a:latin typeface="Calibri" panose="020F0502020204030204"/>
                <a:ea typeface="+mn-ea"/>
                <a:cs typeface="+mn-cs"/>
              </a:rPr>
              <a:t>Öron-, näs- och halssjukdomar</a:t>
            </a:r>
          </a:p>
          <a:p>
            <a:pPr marL="285750" indent="-285750" fontAlgn="b">
              <a:buFont typeface="Arial" panose="020B0604020202020204" pitchFamily="34" charset="0"/>
              <a:buChar char="•"/>
              <a:defRPr/>
            </a:pPr>
            <a:endParaRPr kumimoji="0" lang="sv-SE" sz="2400" b="1"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lvl="0" indent="-285750" fontAlgn="b">
              <a:buFont typeface="Arial" panose="020B0604020202020204" pitchFamily="34" charset="0"/>
              <a:buChar char="•"/>
              <a:defRPr/>
            </a:pPr>
            <a:endParaRPr lang="sv-SE" sz="2400">
              <a:solidFill>
                <a:srgbClr val="000000"/>
              </a:solidFill>
            </a:endParaRPr>
          </a:p>
        </p:txBody>
      </p:sp>
      <p:pic>
        <p:nvPicPr>
          <p:cNvPr id="8" name="Bildobjekt 7" descr="En bild som visar person, Människoansikte, klädsel, inomhus&#10;&#10;Automatiskt genererad beskrivning">
            <a:extLst>
              <a:ext uri="{FF2B5EF4-FFF2-40B4-BE49-F238E27FC236}">
                <a16:creationId xmlns:a16="http://schemas.microsoft.com/office/drawing/2014/main" id="{959D539A-1B82-82D8-211A-8013CBB5DF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2280" y="1913072"/>
            <a:ext cx="4787245" cy="3191496"/>
          </a:xfrm>
          <a:prstGeom prst="rect">
            <a:avLst/>
          </a:prstGeom>
        </p:spPr>
      </p:pic>
    </p:spTree>
    <p:extLst>
      <p:ext uri="{BB962C8B-B14F-4D97-AF65-F5344CB8AC3E}">
        <p14:creationId xmlns:p14="http://schemas.microsoft.com/office/powerpoint/2010/main" val="160269235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Tabell 2"/>
          <p:cNvGraphicFramePr>
            <a:graphicFrameLocks noGrp="1"/>
          </p:cNvGraphicFramePr>
          <p:nvPr>
            <p:extLst>
              <p:ext uri="{D42A27DB-BD31-4B8C-83A1-F6EECF244321}">
                <p14:modId xmlns:p14="http://schemas.microsoft.com/office/powerpoint/2010/main" val="3687759608"/>
              </p:ext>
            </p:extLst>
          </p:nvPr>
        </p:nvGraphicFramePr>
        <p:xfrm>
          <a:off x="91440" y="0"/>
          <a:ext cx="12009118" cy="7017287"/>
        </p:xfrm>
        <a:graphic>
          <a:graphicData uri="http://schemas.openxmlformats.org/drawingml/2006/table">
            <a:tbl>
              <a:tblPr firstRow="1" bandRow="1">
                <a:tableStyleId>{5C22544A-7EE6-4342-B048-85BDC9FD1C3A}</a:tableStyleId>
              </a:tblPr>
              <a:tblGrid>
                <a:gridCol w="518216">
                  <a:extLst>
                    <a:ext uri="{9D8B030D-6E8A-4147-A177-3AD203B41FA5}">
                      <a16:colId xmlns:a16="http://schemas.microsoft.com/office/drawing/2014/main" val="20001"/>
                    </a:ext>
                  </a:extLst>
                </a:gridCol>
                <a:gridCol w="518216">
                  <a:extLst>
                    <a:ext uri="{9D8B030D-6E8A-4147-A177-3AD203B41FA5}">
                      <a16:colId xmlns:a16="http://schemas.microsoft.com/office/drawing/2014/main" val="20002"/>
                    </a:ext>
                  </a:extLst>
                </a:gridCol>
                <a:gridCol w="539022">
                  <a:extLst>
                    <a:ext uri="{9D8B030D-6E8A-4147-A177-3AD203B41FA5}">
                      <a16:colId xmlns:a16="http://schemas.microsoft.com/office/drawing/2014/main" val="20003"/>
                    </a:ext>
                  </a:extLst>
                </a:gridCol>
                <a:gridCol w="497409">
                  <a:extLst>
                    <a:ext uri="{9D8B030D-6E8A-4147-A177-3AD203B41FA5}">
                      <a16:colId xmlns:a16="http://schemas.microsoft.com/office/drawing/2014/main" val="20004"/>
                    </a:ext>
                  </a:extLst>
                </a:gridCol>
                <a:gridCol w="518216">
                  <a:extLst>
                    <a:ext uri="{9D8B030D-6E8A-4147-A177-3AD203B41FA5}">
                      <a16:colId xmlns:a16="http://schemas.microsoft.com/office/drawing/2014/main" val="20005"/>
                    </a:ext>
                  </a:extLst>
                </a:gridCol>
                <a:gridCol w="518216">
                  <a:extLst>
                    <a:ext uri="{9D8B030D-6E8A-4147-A177-3AD203B41FA5}">
                      <a16:colId xmlns:a16="http://schemas.microsoft.com/office/drawing/2014/main" val="20006"/>
                    </a:ext>
                  </a:extLst>
                </a:gridCol>
                <a:gridCol w="408704">
                  <a:extLst>
                    <a:ext uri="{9D8B030D-6E8A-4147-A177-3AD203B41FA5}">
                      <a16:colId xmlns:a16="http://schemas.microsoft.com/office/drawing/2014/main" val="20007"/>
                    </a:ext>
                  </a:extLst>
                </a:gridCol>
                <a:gridCol w="502572">
                  <a:extLst>
                    <a:ext uri="{9D8B030D-6E8A-4147-A177-3AD203B41FA5}">
                      <a16:colId xmlns:a16="http://schemas.microsoft.com/office/drawing/2014/main" val="2776856587"/>
                    </a:ext>
                  </a:extLst>
                </a:gridCol>
                <a:gridCol w="523512">
                  <a:extLst>
                    <a:ext uri="{9D8B030D-6E8A-4147-A177-3AD203B41FA5}">
                      <a16:colId xmlns:a16="http://schemas.microsoft.com/office/drawing/2014/main" val="20008"/>
                    </a:ext>
                  </a:extLst>
                </a:gridCol>
                <a:gridCol w="376929">
                  <a:extLst>
                    <a:ext uri="{9D8B030D-6E8A-4147-A177-3AD203B41FA5}">
                      <a16:colId xmlns:a16="http://schemas.microsoft.com/office/drawing/2014/main" val="20009"/>
                    </a:ext>
                  </a:extLst>
                </a:gridCol>
                <a:gridCol w="481632">
                  <a:extLst>
                    <a:ext uri="{9D8B030D-6E8A-4147-A177-3AD203B41FA5}">
                      <a16:colId xmlns:a16="http://schemas.microsoft.com/office/drawing/2014/main" val="20010"/>
                    </a:ext>
                  </a:extLst>
                </a:gridCol>
                <a:gridCol w="429280">
                  <a:extLst>
                    <a:ext uri="{9D8B030D-6E8A-4147-A177-3AD203B41FA5}">
                      <a16:colId xmlns:a16="http://schemas.microsoft.com/office/drawing/2014/main" val="20011"/>
                    </a:ext>
                  </a:extLst>
                </a:gridCol>
                <a:gridCol w="450221">
                  <a:extLst>
                    <a:ext uri="{9D8B030D-6E8A-4147-A177-3AD203B41FA5}">
                      <a16:colId xmlns:a16="http://schemas.microsoft.com/office/drawing/2014/main" val="20012"/>
                    </a:ext>
                  </a:extLst>
                </a:gridCol>
                <a:gridCol w="445226">
                  <a:extLst>
                    <a:ext uri="{9D8B030D-6E8A-4147-A177-3AD203B41FA5}">
                      <a16:colId xmlns:a16="http://schemas.microsoft.com/office/drawing/2014/main" val="20013"/>
                    </a:ext>
                  </a:extLst>
                </a:gridCol>
                <a:gridCol w="512292">
                  <a:extLst>
                    <a:ext uri="{9D8B030D-6E8A-4147-A177-3AD203B41FA5}">
                      <a16:colId xmlns:a16="http://schemas.microsoft.com/office/drawing/2014/main" val="20014"/>
                    </a:ext>
                  </a:extLst>
                </a:gridCol>
                <a:gridCol w="611114">
                  <a:extLst>
                    <a:ext uri="{9D8B030D-6E8A-4147-A177-3AD203B41FA5}">
                      <a16:colId xmlns:a16="http://schemas.microsoft.com/office/drawing/2014/main" val="2448412924"/>
                    </a:ext>
                  </a:extLst>
                </a:gridCol>
                <a:gridCol w="418012">
                  <a:extLst>
                    <a:ext uri="{9D8B030D-6E8A-4147-A177-3AD203B41FA5}">
                      <a16:colId xmlns:a16="http://schemas.microsoft.com/office/drawing/2014/main" val="20015"/>
                    </a:ext>
                  </a:extLst>
                </a:gridCol>
                <a:gridCol w="836780">
                  <a:extLst>
                    <a:ext uri="{9D8B030D-6E8A-4147-A177-3AD203B41FA5}">
                      <a16:colId xmlns:a16="http://schemas.microsoft.com/office/drawing/2014/main" val="20016"/>
                    </a:ext>
                  </a:extLst>
                </a:gridCol>
                <a:gridCol w="357808">
                  <a:extLst>
                    <a:ext uri="{9D8B030D-6E8A-4147-A177-3AD203B41FA5}">
                      <a16:colId xmlns:a16="http://schemas.microsoft.com/office/drawing/2014/main" val="1956462772"/>
                    </a:ext>
                  </a:extLst>
                </a:gridCol>
                <a:gridCol w="530087">
                  <a:extLst>
                    <a:ext uri="{9D8B030D-6E8A-4147-A177-3AD203B41FA5}">
                      <a16:colId xmlns:a16="http://schemas.microsoft.com/office/drawing/2014/main" val="20017"/>
                    </a:ext>
                  </a:extLst>
                </a:gridCol>
                <a:gridCol w="331305">
                  <a:extLst>
                    <a:ext uri="{9D8B030D-6E8A-4147-A177-3AD203B41FA5}">
                      <a16:colId xmlns:a16="http://schemas.microsoft.com/office/drawing/2014/main" val="20018"/>
                    </a:ext>
                  </a:extLst>
                </a:gridCol>
                <a:gridCol w="439025">
                  <a:extLst>
                    <a:ext uri="{9D8B030D-6E8A-4147-A177-3AD203B41FA5}">
                      <a16:colId xmlns:a16="http://schemas.microsoft.com/office/drawing/2014/main" val="2773580905"/>
                    </a:ext>
                  </a:extLst>
                </a:gridCol>
                <a:gridCol w="431075">
                  <a:extLst>
                    <a:ext uri="{9D8B030D-6E8A-4147-A177-3AD203B41FA5}">
                      <a16:colId xmlns:a16="http://schemas.microsoft.com/office/drawing/2014/main" val="3616307915"/>
                    </a:ext>
                  </a:extLst>
                </a:gridCol>
                <a:gridCol w="431074">
                  <a:extLst>
                    <a:ext uri="{9D8B030D-6E8A-4147-A177-3AD203B41FA5}">
                      <a16:colId xmlns:a16="http://schemas.microsoft.com/office/drawing/2014/main" val="2521640188"/>
                    </a:ext>
                  </a:extLst>
                </a:gridCol>
                <a:gridCol w="383175">
                  <a:extLst>
                    <a:ext uri="{9D8B030D-6E8A-4147-A177-3AD203B41FA5}">
                      <a16:colId xmlns:a16="http://schemas.microsoft.com/office/drawing/2014/main" val="1256421835"/>
                    </a:ext>
                  </a:extLst>
                </a:gridCol>
              </a:tblGrid>
              <a:tr h="691973">
                <a:tc gridSpan="25">
                  <a:txBody>
                    <a:bodyPr/>
                    <a:lstStyle/>
                    <a:p>
                      <a:pPr algn="l" defTabSz="454025"/>
                      <a:r>
                        <a:rPr lang="sv-SE" sz="2400"/>
                        <a:t>Nationella Programområden (NPO)        </a:t>
                      </a:r>
                    </a:p>
                    <a:p>
                      <a:pPr algn="l" defTabSz="454025"/>
                      <a:r>
                        <a:rPr lang="sv-SE" sz="1500" b="0"/>
                        <a:t>Respektive NPO speglar hela vårdkedjan: prevention, primärvård, specialistvård, </a:t>
                      </a:r>
                      <a:r>
                        <a:rPr lang="sv-SE" sz="1500" b="0">
                          <a:solidFill>
                            <a:schemeClr val="bg1"/>
                          </a:solidFill>
                        </a:rPr>
                        <a:t>rehabilitering, </a:t>
                      </a:r>
                      <a:r>
                        <a:rPr lang="sv-SE" sz="1500" b="0" baseline="0">
                          <a:solidFill>
                            <a:schemeClr val="bg1"/>
                          </a:solidFill>
                        </a:rPr>
                        <a:t>omvårdnad etc.</a:t>
                      </a:r>
                      <a:endParaRPr lang="sv-SE" sz="1500" b="0">
                        <a:solidFill>
                          <a:schemeClr val="bg1"/>
                        </a:solidFill>
                      </a:endParaRPr>
                    </a:p>
                  </a:txBody>
                  <a:tcPr marL="91187" marR="91187" marT="72000" marB="72000" anchor="ctr">
                    <a:solidFill>
                      <a:srgbClr val="377D7A"/>
                    </a:solidFill>
                  </a:tcPr>
                </a:tc>
                <a:tc hMerge="1">
                  <a:txBody>
                    <a:bodyPr/>
                    <a:lstStyle/>
                    <a:p>
                      <a:endParaRPr lang="sv-SE"/>
                    </a:p>
                  </a:txBody>
                  <a:tcPr/>
                </a:tc>
                <a:tc hMerge="1">
                  <a:txBody>
                    <a:bodyPr/>
                    <a:lstStyle/>
                    <a:p>
                      <a:endParaRPr lang="sv-SE"/>
                    </a:p>
                  </a:txBody>
                  <a:tcPr/>
                </a:tc>
                <a:tc hMerge="1">
                  <a:txBody>
                    <a:bodyPr/>
                    <a:lstStyle/>
                    <a:p>
                      <a:endParaRPr lang="sv-SE" sz="800"/>
                    </a:p>
                  </a:txBody>
                  <a:tcPr/>
                </a:tc>
                <a:tc hMerge="1">
                  <a:txBody>
                    <a:bodyPr/>
                    <a:lstStyle/>
                    <a:p>
                      <a:endParaRPr lang="sv-SE"/>
                    </a:p>
                  </a:txBody>
                  <a:tcPr/>
                </a:tc>
                <a:tc hMerge="1">
                  <a:txBody>
                    <a:bodyPr/>
                    <a:lstStyle/>
                    <a:p>
                      <a:endParaRPr lang="sv-SE" sz="800"/>
                    </a:p>
                  </a:txBody>
                  <a:tcPr/>
                </a:tc>
                <a:tc hMerge="1">
                  <a:txBody>
                    <a:bodyPr/>
                    <a:lstStyle/>
                    <a:p>
                      <a:endParaRPr lang="sv-SE" sz="800"/>
                    </a:p>
                  </a:txBody>
                  <a:tcPr/>
                </a:tc>
                <a:tc hMerge="1">
                  <a:txBody>
                    <a:bodyPr/>
                    <a:lstStyle/>
                    <a:p>
                      <a:endParaRPr lang="sv-SE"/>
                    </a:p>
                  </a:txBody>
                  <a:tcPr/>
                </a:tc>
                <a:tc hMerge="1">
                  <a:txBody>
                    <a:bodyPr/>
                    <a:lstStyle/>
                    <a:p>
                      <a:endParaRPr lang="sv-SE" sz="800"/>
                    </a:p>
                  </a:txBody>
                  <a:tcPr/>
                </a:tc>
                <a:tc hMerge="1">
                  <a:txBody>
                    <a:bodyPr/>
                    <a:lstStyle/>
                    <a:p>
                      <a:endParaRPr lang="sv-SE" sz="800"/>
                    </a:p>
                  </a:txBody>
                  <a:tcPr/>
                </a:tc>
                <a:tc hMerge="1">
                  <a:txBody>
                    <a:bodyPr/>
                    <a:lstStyle/>
                    <a:p>
                      <a:endParaRPr lang="sv-SE" sz="800"/>
                    </a:p>
                  </a:txBody>
                  <a:tcPr/>
                </a:tc>
                <a:tc hMerge="1">
                  <a:txBody>
                    <a:bodyPr/>
                    <a:lstStyle/>
                    <a:p>
                      <a:endParaRPr lang="sv-SE"/>
                    </a:p>
                  </a:txBody>
                  <a:tcPr/>
                </a:tc>
                <a:tc hMerge="1">
                  <a:txBody>
                    <a:bodyPr/>
                    <a:lstStyle/>
                    <a:p>
                      <a:endParaRPr lang="sv-SE" sz="800"/>
                    </a:p>
                  </a:txBody>
                  <a:tcPr/>
                </a:tc>
                <a:tc hMerge="1">
                  <a:txBody>
                    <a:bodyPr/>
                    <a:lstStyle/>
                    <a:p>
                      <a:endParaRPr lang="sv-SE" sz="800"/>
                    </a:p>
                  </a:txBody>
                  <a:tcPr/>
                </a:tc>
                <a:tc hMerge="1">
                  <a:txBody>
                    <a:bodyPr/>
                    <a:lstStyle/>
                    <a:p>
                      <a:endParaRPr lang="sv-SE" sz="800"/>
                    </a:p>
                  </a:txBody>
                  <a:tcPr/>
                </a:tc>
                <a:tc hMerge="1">
                  <a:txBody>
                    <a:bodyPr/>
                    <a:lstStyle/>
                    <a:p>
                      <a:endParaRPr lang="sv-SE"/>
                    </a:p>
                  </a:txBody>
                  <a:tcPr/>
                </a:tc>
                <a:tc hMerge="1">
                  <a:txBody>
                    <a:bodyPr/>
                    <a:lstStyle/>
                    <a:p>
                      <a:endParaRPr lang="sv-SE" sz="800"/>
                    </a:p>
                  </a:txBody>
                  <a:tcPr/>
                </a:tc>
                <a:tc hMerge="1">
                  <a:txBody>
                    <a:bodyPr/>
                    <a:lstStyle/>
                    <a:p>
                      <a:endParaRPr lang="sv-SE" sz="800"/>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pPr algn="l" defTabSz="454025"/>
                      <a:endParaRPr lang="sv-SE" sz="1400" b="0">
                        <a:solidFill>
                          <a:schemeClr val="bg1"/>
                        </a:solidFill>
                      </a:endParaRPr>
                    </a:p>
                  </a:txBody>
                  <a:tcPr>
                    <a:solidFill>
                      <a:srgbClr val="377D7A"/>
                    </a:solidFill>
                  </a:tcPr>
                </a:tc>
                <a:tc hMerge="1">
                  <a:txBody>
                    <a:bodyPr/>
                    <a:lstStyle/>
                    <a:p>
                      <a:pPr algn="l" defTabSz="454025"/>
                      <a:endParaRPr lang="sv-SE" sz="1400" b="0">
                        <a:solidFill>
                          <a:schemeClr val="bg1"/>
                        </a:solidFill>
                      </a:endParaRPr>
                    </a:p>
                  </a:txBody>
                  <a:tcPr>
                    <a:solidFill>
                      <a:srgbClr val="377D7A"/>
                    </a:solidFill>
                  </a:tcPr>
                </a:tc>
                <a:tc hMerge="1">
                  <a:txBody>
                    <a:bodyPr/>
                    <a:lstStyle/>
                    <a:p>
                      <a:pPr algn="l" defTabSz="454025"/>
                      <a:endParaRPr lang="sv-SE" sz="1400" b="0">
                        <a:solidFill>
                          <a:schemeClr val="bg1"/>
                        </a:solidFill>
                      </a:endParaRPr>
                    </a:p>
                  </a:txBody>
                  <a:tcPr marL="91187" marR="91187" marT="45594" marB="45594">
                    <a:solidFill>
                      <a:srgbClr val="377D7A"/>
                    </a:solidFill>
                  </a:tcPr>
                </a:tc>
                <a:tc hMerge="1">
                  <a:txBody>
                    <a:bodyPr/>
                    <a:lstStyle/>
                    <a:p>
                      <a:pPr algn="l" defTabSz="454025"/>
                      <a:endParaRPr lang="sv-SE" sz="1400" b="0">
                        <a:solidFill>
                          <a:schemeClr val="bg1"/>
                        </a:solidFill>
                      </a:endParaRPr>
                    </a:p>
                  </a:txBody>
                  <a:tcPr marL="91187" marR="91187" marT="45594" marB="45594">
                    <a:solidFill>
                      <a:srgbClr val="377D7A"/>
                    </a:solidFill>
                  </a:tcPr>
                </a:tc>
                <a:extLst>
                  <a:ext uri="{0D108BD9-81ED-4DB2-BD59-A6C34878D82A}">
                    <a16:rowId xmlns:a16="http://schemas.microsoft.com/office/drawing/2014/main" val="10000"/>
                  </a:ext>
                </a:extLst>
              </a:tr>
              <a:tr h="2849327">
                <a:tc>
                  <a:txBody>
                    <a:bodyPr/>
                    <a:lstStyle/>
                    <a:p>
                      <a:pPr marL="0" lvl="1" algn="r">
                        <a:lnSpc>
                          <a:spcPct val="100000"/>
                        </a:lnSpc>
                      </a:pPr>
                      <a:r>
                        <a:rPr lang="sv-SE" sz="1500">
                          <a:solidFill>
                            <a:schemeClr val="tx1"/>
                          </a:solidFill>
                        </a:rPr>
                        <a:t>Akut vård</a:t>
                      </a:r>
                    </a:p>
                  </a:txBody>
                  <a:tcPr marL="91187" marR="91187" marT="72000" marB="72000" vert="vert270" anchor="ctr"/>
                </a:tc>
                <a:tc>
                  <a:txBody>
                    <a:bodyPr/>
                    <a:lstStyle/>
                    <a:p>
                      <a:pPr marL="0" marR="0" lvl="1" indent="0" algn="r" defTabSz="914400" rtl="0" eaLnBrk="1" fontAlgn="auto" latinLnBrk="0" hangingPunct="1">
                        <a:lnSpc>
                          <a:spcPct val="100000"/>
                        </a:lnSpc>
                        <a:spcBef>
                          <a:spcPts val="0"/>
                        </a:spcBef>
                        <a:spcAft>
                          <a:spcPts val="0"/>
                        </a:spcAft>
                        <a:buClrTx/>
                        <a:buSzTx/>
                        <a:buFontTx/>
                        <a:buNone/>
                        <a:tabLst/>
                        <a:defRPr/>
                      </a:pPr>
                      <a:endParaRPr lang="sv-SE" sz="1500"/>
                    </a:p>
                    <a:p>
                      <a:pPr marL="0" marR="0" lvl="1" indent="0" algn="r" defTabSz="914400" rtl="0" eaLnBrk="1" fontAlgn="auto" latinLnBrk="0" hangingPunct="1">
                        <a:lnSpc>
                          <a:spcPct val="100000"/>
                        </a:lnSpc>
                        <a:spcBef>
                          <a:spcPts val="0"/>
                        </a:spcBef>
                        <a:spcAft>
                          <a:spcPts val="0"/>
                        </a:spcAft>
                        <a:buClrTx/>
                        <a:buSzTx/>
                        <a:buFontTx/>
                        <a:buNone/>
                        <a:tabLst/>
                        <a:defRPr/>
                      </a:pPr>
                      <a:endParaRPr lang="sv-SE" sz="1500"/>
                    </a:p>
                    <a:p>
                      <a:pPr marL="0" marR="0" lvl="1" indent="0" algn="r" defTabSz="914400" rtl="0" eaLnBrk="1" fontAlgn="auto" latinLnBrk="0" hangingPunct="1">
                        <a:lnSpc>
                          <a:spcPct val="100000"/>
                        </a:lnSpc>
                        <a:spcBef>
                          <a:spcPts val="0"/>
                        </a:spcBef>
                        <a:spcAft>
                          <a:spcPts val="0"/>
                        </a:spcAft>
                        <a:buClrTx/>
                        <a:buSzTx/>
                        <a:buFontTx/>
                        <a:buNone/>
                        <a:tabLst/>
                        <a:defRPr/>
                      </a:pPr>
                      <a:r>
                        <a:rPr lang="sv-SE" sz="1500"/>
                        <a:t>Barns och ungdomars hälsa</a:t>
                      </a:r>
                    </a:p>
                    <a:p>
                      <a:pPr marL="0" marR="0" lvl="1" indent="0" algn="r" defTabSz="914400" rtl="0" eaLnBrk="1" fontAlgn="auto" latinLnBrk="0" hangingPunct="1">
                        <a:lnSpc>
                          <a:spcPct val="100000"/>
                        </a:lnSpc>
                        <a:spcBef>
                          <a:spcPts val="0"/>
                        </a:spcBef>
                        <a:spcAft>
                          <a:spcPts val="0"/>
                        </a:spcAft>
                        <a:buClrTx/>
                        <a:buSzTx/>
                        <a:buFontTx/>
                        <a:buNone/>
                        <a:tabLst/>
                        <a:defRPr/>
                      </a:pPr>
                      <a:endParaRPr lang="sv-SE" sz="1500"/>
                    </a:p>
                    <a:p>
                      <a:pPr marL="0" marR="0" lvl="1" indent="0" algn="r"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a:t>Cancersjukdomar </a:t>
                      </a: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a:solidFill>
                            <a:schemeClr val="tx1"/>
                          </a:solidFill>
                        </a:rPr>
                        <a:t>(RCC i Samverkan)</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a:t>Endokrina sjukdomar</a:t>
                      </a:r>
                      <a:endParaRPr lang="sv-SE" sz="1500">
                        <a:solidFill>
                          <a:schemeClr val="tx1"/>
                        </a:solidFill>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 typeface="+mj-lt"/>
                        <a:buNone/>
                        <a:tabLst/>
                        <a:defRPr/>
                      </a:pPr>
                      <a:r>
                        <a:rPr lang="sv-SE" sz="1500"/>
                        <a:t>Hjärt-</a:t>
                      </a:r>
                      <a:r>
                        <a:rPr lang="sv-SE" sz="1500" baseline="0"/>
                        <a:t> och </a:t>
                      </a:r>
                      <a:r>
                        <a:rPr lang="sv-SE" sz="1500"/>
                        <a:t>kärlsjukdomar</a:t>
                      </a:r>
                      <a:endParaRPr lang="sv-SE" sz="1500">
                        <a:solidFill>
                          <a:schemeClr val="tx1"/>
                        </a:solidFill>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Hud- och könssjukdomar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Infektionssjukdomar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Kirurgi och plastikkirurgi</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Kvinnosjukdomar och </a:t>
                      </a: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förlossning</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Levnadsvanor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Lung- och allergisjukdomar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Nervsystemets 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Njur- och urinvägssjukdomar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 Mag- och tarmsjukdomar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Medicinsk diagnostik</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 </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err="1">
                          <a:solidFill>
                            <a:schemeClr val="dk1"/>
                          </a:solidFill>
                          <a:latin typeface="+mn-lt"/>
                          <a:ea typeface="+mn-ea"/>
                          <a:cs typeface="+mn-cs"/>
                        </a:rPr>
                        <a:t>Perioperativ</a:t>
                      </a:r>
                      <a:r>
                        <a:rPr lang="sv-SE" sz="1500" kern="1200">
                          <a:solidFill>
                            <a:schemeClr val="dk1"/>
                          </a:solidFill>
                          <a:latin typeface="+mn-lt"/>
                          <a:ea typeface="+mn-ea"/>
                          <a:cs typeface="+mn-cs"/>
                        </a:rPr>
                        <a:t> vård, intensivvård </a:t>
                      </a: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och transplantation</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R="90000" marT="46800" vert="vert270" anchor="ctr">
                    <a:solidFill>
                      <a:schemeClr val="accent1">
                        <a:tint val="40000"/>
                      </a:schemeClr>
                    </a:solidFill>
                  </a:tcP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Psykisk hälsa</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Rehabilitering, habilitering</a:t>
                      </a: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 och försäkringsmedicin</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Reumatiska 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Rörelseorganens 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Sällsynta 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Tandvård</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Äldres hälsa och palliativ vård</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Ögonsjukdomar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Öron-, näs- och halssjukdomar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extLst>
                  <a:ext uri="{0D108BD9-81ED-4DB2-BD59-A6C34878D82A}">
                    <a16:rowId xmlns:a16="http://schemas.microsoft.com/office/drawing/2014/main" val="10001"/>
                  </a:ext>
                </a:extLst>
              </a:tr>
              <a:tr h="388048">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000" b="1">
                          <a:solidFill>
                            <a:schemeClr val="bg1"/>
                          </a:solidFill>
                        </a:rPr>
                        <a:t>Nationella samverkansgrupper (NSG)</a:t>
                      </a:r>
                      <a:endParaRPr lang="sv-SE" sz="2000" b="1">
                        <a:solidFill>
                          <a:schemeClr val="bg1"/>
                        </a:solidFill>
                        <a:latin typeface="+mn-lt"/>
                      </a:endParaRPr>
                    </a:p>
                  </a:txBody>
                  <a:tcPr marL="91187" marR="91187" marT="72000" marB="72000" anchor="ctr">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extLst>
                  <a:ext uri="{0D108BD9-81ED-4DB2-BD59-A6C34878D82A}">
                    <a16:rowId xmlns:a16="http://schemas.microsoft.com/office/drawing/2014/main" val="10002"/>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Metoder för kunskapsstöd</a:t>
                      </a: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extLst>
                  <a:ext uri="{0D108BD9-81ED-4DB2-BD59-A6C34878D82A}">
                    <a16:rowId xmlns:a16="http://schemas.microsoft.com/office/drawing/2014/main" val="10003"/>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Kvalitetsregister</a:t>
                      </a:r>
                      <a:endParaRPr lang="sv-SE" sz="1500">
                        <a:latin typeface="+mn-lt"/>
                      </a:endParaRP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4"/>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Data och analys </a:t>
                      </a:r>
                      <a:endParaRPr lang="sv-SE" sz="1500">
                        <a:latin typeface="+mn-lt"/>
                      </a:endParaRP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5"/>
                  </a:ext>
                </a:extLst>
              </a:tr>
              <a:tr h="347243">
                <a:tc gridSpan="25">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500"/>
                        <a:t>Läkemedel och medicinteknik</a:t>
                      </a:r>
                      <a:endParaRPr lang="sv-SE" sz="1500">
                        <a:latin typeface="+mn-lt"/>
                      </a:endParaRPr>
                    </a:p>
                  </a:txBody>
                  <a:tcPr marL="91187" marR="91187" marT="72000" marB="72000" anchor="ctr">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6"/>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Forskning och Life Science</a:t>
                      </a:r>
                      <a:endParaRPr lang="sv-SE" sz="1500">
                        <a:latin typeface="+mn-lt"/>
                      </a:endParaRP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7"/>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latin typeface="+mn-lt"/>
                        </a:rPr>
                        <a:t>Strukturerad vårdinformation</a:t>
                      </a: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8"/>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latin typeface="+mn-lt"/>
                        </a:rPr>
                        <a:t>Stöd för utveckling</a:t>
                      </a: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9"/>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nchor="ctr">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extLst>
                  <a:ext uri="{0D108BD9-81ED-4DB2-BD59-A6C34878D82A}">
                    <a16:rowId xmlns:a16="http://schemas.microsoft.com/office/drawing/2014/main" val="2856751506"/>
                  </a:ext>
                </a:extLst>
              </a:tr>
            </a:tbl>
          </a:graphicData>
        </a:graphic>
      </p:graphicFrame>
      <p:graphicFrame>
        <p:nvGraphicFramePr>
          <p:cNvPr id="2" name="Tabell 1"/>
          <p:cNvGraphicFramePr>
            <a:graphicFrameLocks noGrp="1"/>
          </p:cNvGraphicFramePr>
          <p:nvPr/>
        </p:nvGraphicFramePr>
        <p:xfrm>
          <a:off x="-1210235" y="2097742"/>
          <a:ext cx="216747" cy="297180"/>
        </p:xfrm>
        <a:graphic>
          <a:graphicData uri="http://schemas.openxmlformats.org/drawingml/2006/table">
            <a:tbl>
              <a:tblPr/>
              <a:tblGrid>
                <a:gridCol w="216747">
                  <a:extLst>
                    <a:ext uri="{9D8B030D-6E8A-4147-A177-3AD203B41FA5}">
                      <a16:colId xmlns:a16="http://schemas.microsoft.com/office/drawing/2014/main" val="20000"/>
                    </a:ext>
                  </a:extLst>
                </a:gridCol>
              </a:tblGrid>
              <a:tr h="297180">
                <a:tc>
                  <a:txBody>
                    <a:bodyPr/>
                    <a:lstStyle/>
                    <a:p>
                      <a:endParaRPr lang="sv-SE" sz="1300"/>
                    </a:p>
                  </a:txBody>
                  <a:tcP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ell 3"/>
          <p:cNvGraphicFramePr>
            <a:graphicFrameLocks noGrp="1"/>
          </p:cNvGraphicFramePr>
          <p:nvPr/>
        </p:nvGraphicFramePr>
        <p:xfrm>
          <a:off x="-806824" y="1371601"/>
          <a:ext cx="216747" cy="297180"/>
        </p:xfrm>
        <a:graphic>
          <a:graphicData uri="http://schemas.openxmlformats.org/drawingml/2006/table">
            <a:tbl>
              <a:tblPr/>
              <a:tblGrid>
                <a:gridCol w="216747">
                  <a:extLst>
                    <a:ext uri="{9D8B030D-6E8A-4147-A177-3AD203B41FA5}">
                      <a16:colId xmlns:a16="http://schemas.microsoft.com/office/drawing/2014/main" val="20000"/>
                    </a:ext>
                  </a:extLst>
                </a:gridCol>
              </a:tblGrid>
              <a:tr h="297180">
                <a:tc>
                  <a:txBody>
                    <a:bodyPr/>
                    <a:lstStyle/>
                    <a:p>
                      <a:endParaRPr lang="sv-SE" sz="1300"/>
                    </a:p>
                  </a:txBody>
                  <a:tcP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5" name="textruta 4"/>
          <p:cNvSpPr txBox="1"/>
          <p:nvPr/>
        </p:nvSpPr>
        <p:spPr>
          <a:xfrm>
            <a:off x="91440" y="3196063"/>
            <a:ext cx="12009118" cy="323165"/>
          </a:xfrm>
          <a:prstGeom prst="rect">
            <a:avLst/>
          </a:prstGeom>
          <a:solidFill>
            <a:schemeClr val="bg1">
              <a:alpha val="50000"/>
            </a:schemeClr>
          </a:solidFill>
        </p:spPr>
        <p:txBody>
          <a:bodyPr wrap="square" rtlCol="0">
            <a:spAutoFit/>
          </a:bodyPr>
          <a:lstStyle/>
          <a:p>
            <a:pPr defTabSz="914377">
              <a:defRPr/>
            </a:pPr>
            <a:r>
              <a:rPr lang="sv-SE" sz="1500">
                <a:solidFill>
                  <a:prstClr val="black"/>
                </a:solidFill>
                <a:latin typeface="Calibri" panose="020F0502020204030204"/>
              </a:rPr>
              <a:t>Nationella primärvårdsrådet</a:t>
            </a:r>
          </a:p>
        </p:txBody>
      </p:sp>
      <p:cxnSp>
        <p:nvCxnSpPr>
          <p:cNvPr id="21" name="Rak pilkoppling 20">
            <a:extLst>
              <a:ext uri="{FF2B5EF4-FFF2-40B4-BE49-F238E27FC236}">
                <a16:creationId xmlns:a16="http://schemas.microsoft.com/office/drawing/2014/main" id="{5ED968A0-DAB0-8B5C-2C22-434C0430624B}"/>
              </a:ext>
            </a:extLst>
          </p:cNvPr>
          <p:cNvCxnSpPr>
            <a:cxnSpLocks/>
          </p:cNvCxnSpPr>
          <p:nvPr/>
        </p:nvCxnSpPr>
        <p:spPr>
          <a:xfrm>
            <a:off x="9695568" y="3352810"/>
            <a:ext cx="2323712" cy="0"/>
          </a:xfrm>
          <a:prstGeom prst="straightConnector1">
            <a:avLst/>
          </a:prstGeom>
          <a:ln w="22225">
            <a:solidFill>
              <a:srgbClr val="377D7A"/>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 name="Rak pilkoppling 6">
            <a:extLst>
              <a:ext uri="{FF2B5EF4-FFF2-40B4-BE49-F238E27FC236}">
                <a16:creationId xmlns:a16="http://schemas.microsoft.com/office/drawing/2014/main" id="{860A624B-A02A-A52B-83E1-79BE9ED89B32}"/>
              </a:ext>
            </a:extLst>
          </p:cNvPr>
          <p:cNvCxnSpPr>
            <a:cxnSpLocks/>
          </p:cNvCxnSpPr>
          <p:nvPr/>
        </p:nvCxnSpPr>
        <p:spPr>
          <a:xfrm>
            <a:off x="2431168" y="3352810"/>
            <a:ext cx="2323712" cy="0"/>
          </a:xfrm>
          <a:prstGeom prst="straightConnector1">
            <a:avLst/>
          </a:prstGeom>
          <a:ln w="22225">
            <a:solidFill>
              <a:srgbClr val="377D7A"/>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Rak pilkoppling 8">
            <a:extLst>
              <a:ext uri="{FF2B5EF4-FFF2-40B4-BE49-F238E27FC236}">
                <a16:creationId xmlns:a16="http://schemas.microsoft.com/office/drawing/2014/main" id="{385597E3-DF6F-E7DC-84DD-9FE07E48DB3A}"/>
              </a:ext>
            </a:extLst>
          </p:cNvPr>
          <p:cNvCxnSpPr>
            <a:cxnSpLocks/>
          </p:cNvCxnSpPr>
          <p:nvPr/>
        </p:nvCxnSpPr>
        <p:spPr>
          <a:xfrm>
            <a:off x="4839088" y="3352810"/>
            <a:ext cx="2323712" cy="0"/>
          </a:xfrm>
          <a:prstGeom prst="straightConnector1">
            <a:avLst/>
          </a:prstGeom>
          <a:ln w="22225">
            <a:solidFill>
              <a:srgbClr val="377D7A"/>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Rak pilkoppling 9">
            <a:extLst>
              <a:ext uri="{FF2B5EF4-FFF2-40B4-BE49-F238E27FC236}">
                <a16:creationId xmlns:a16="http://schemas.microsoft.com/office/drawing/2014/main" id="{100C761A-E3B5-3E6E-BC74-3078EAB69CE4}"/>
              </a:ext>
            </a:extLst>
          </p:cNvPr>
          <p:cNvCxnSpPr>
            <a:cxnSpLocks/>
          </p:cNvCxnSpPr>
          <p:nvPr/>
        </p:nvCxnSpPr>
        <p:spPr>
          <a:xfrm>
            <a:off x="7252252" y="3356133"/>
            <a:ext cx="2323712" cy="0"/>
          </a:xfrm>
          <a:prstGeom prst="straightConnector1">
            <a:avLst/>
          </a:prstGeom>
          <a:ln w="22225">
            <a:solidFill>
              <a:srgbClr val="377D7A"/>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Ellips 5">
            <a:extLst>
              <a:ext uri="{FF2B5EF4-FFF2-40B4-BE49-F238E27FC236}">
                <a16:creationId xmlns:a16="http://schemas.microsoft.com/office/drawing/2014/main" id="{75AF3B2A-60BB-86AE-9091-228E79AD0444}"/>
              </a:ext>
            </a:extLst>
          </p:cNvPr>
          <p:cNvSpPr/>
          <p:nvPr/>
        </p:nvSpPr>
        <p:spPr>
          <a:xfrm rot="16200000">
            <a:off x="-208278" y="960117"/>
            <a:ext cx="1117599" cy="484295"/>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Ellips 7">
            <a:extLst>
              <a:ext uri="{FF2B5EF4-FFF2-40B4-BE49-F238E27FC236}">
                <a16:creationId xmlns:a16="http://schemas.microsoft.com/office/drawing/2014/main" id="{9C1FA64B-AECF-F733-493F-803B57088261}"/>
              </a:ext>
            </a:extLst>
          </p:cNvPr>
          <p:cNvSpPr/>
          <p:nvPr/>
        </p:nvSpPr>
        <p:spPr>
          <a:xfrm rot="16200000">
            <a:off x="1320802" y="1515533"/>
            <a:ext cx="2209801" cy="516466"/>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Ellips 10">
            <a:extLst>
              <a:ext uri="{FF2B5EF4-FFF2-40B4-BE49-F238E27FC236}">
                <a16:creationId xmlns:a16="http://schemas.microsoft.com/office/drawing/2014/main" id="{DBEC89D4-3295-0746-BF5F-B5D879EDBE7B}"/>
              </a:ext>
            </a:extLst>
          </p:cNvPr>
          <p:cNvSpPr/>
          <p:nvPr/>
        </p:nvSpPr>
        <p:spPr>
          <a:xfrm rot="16200000">
            <a:off x="9750835" y="1662007"/>
            <a:ext cx="2695785" cy="516466"/>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Ellips 11">
            <a:extLst>
              <a:ext uri="{FF2B5EF4-FFF2-40B4-BE49-F238E27FC236}">
                <a16:creationId xmlns:a16="http://schemas.microsoft.com/office/drawing/2014/main" id="{BF49E793-D7C8-F2E4-F85A-1C21E8A2A65F}"/>
              </a:ext>
            </a:extLst>
          </p:cNvPr>
          <p:cNvSpPr/>
          <p:nvPr/>
        </p:nvSpPr>
        <p:spPr>
          <a:xfrm rot="16200000">
            <a:off x="10561322" y="1728895"/>
            <a:ext cx="2695785" cy="382690"/>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1628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7B1C7D4F-BEAF-5457-65D7-5F3E1A5CE730}"/>
              </a:ext>
            </a:extLst>
          </p:cNvPr>
          <p:cNvSpPr>
            <a:spLocks noGrp="1"/>
          </p:cNvSpPr>
          <p:nvPr>
            <p:ph type="ctrTitle"/>
          </p:nvPr>
        </p:nvSpPr>
        <p:spPr>
          <a:xfrm>
            <a:off x="841986" y="746987"/>
            <a:ext cx="9887241" cy="459317"/>
          </a:xfrm>
        </p:spPr>
        <p:txBody>
          <a:bodyPr/>
          <a:lstStyle/>
          <a:p>
            <a:r>
              <a:rPr lang="sv-SE" sz="3200"/>
              <a:t>Alla kunskapsstöd finns på 1177 för vårdpersonal</a:t>
            </a:r>
          </a:p>
        </p:txBody>
      </p:sp>
      <p:pic>
        <p:nvPicPr>
          <p:cNvPr id="2" name="Bildobjekt 1" descr="En bild som visar text, klädsel, person, skärmbild&#10;&#10;Automatiskt genererad beskrivning">
            <a:extLst>
              <a:ext uri="{FF2B5EF4-FFF2-40B4-BE49-F238E27FC236}">
                <a16:creationId xmlns:a16="http://schemas.microsoft.com/office/drawing/2014/main" id="{044B5DB1-3647-D519-61D1-F5AF55191747}"/>
              </a:ext>
            </a:extLst>
          </p:cNvPr>
          <p:cNvPicPr>
            <a:picLocks noChangeAspect="1"/>
          </p:cNvPicPr>
          <p:nvPr/>
        </p:nvPicPr>
        <p:blipFill>
          <a:blip r:embed="rId3">
            <a:extLst>
              <a:ext uri="{BEBA8EAE-BF5A-486C-A8C5-ECC9F3942E4B}">
                <a14:imgProps xmlns:a14="http://schemas.microsoft.com/office/drawing/2010/main">
                  <a14:imgLayer r:embed="rId4">
                    <a14:imgEffect>
                      <a14:saturation sat="108000"/>
                    </a14:imgEffect>
                  </a14:imgLayer>
                </a14:imgProps>
              </a:ext>
            </a:extLst>
          </a:blip>
          <a:srcRect r="-98" b="4223"/>
          <a:stretch/>
        </p:blipFill>
        <p:spPr>
          <a:xfrm>
            <a:off x="844648" y="1398493"/>
            <a:ext cx="9175938" cy="5074408"/>
          </a:xfrm>
          <a:prstGeom prst="rect">
            <a:avLst/>
          </a:prstGeom>
          <a:effectLst>
            <a:outerShdw blurRad="50800" dist="38100" dir="2700000">
              <a:srgbClr val="000000">
                <a:alpha val="40000"/>
              </a:srgbClr>
            </a:outerShdw>
          </a:effectLst>
        </p:spPr>
      </p:pic>
    </p:spTree>
    <p:extLst>
      <p:ext uri="{BB962C8B-B14F-4D97-AF65-F5344CB8AC3E}">
        <p14:creationId xmlns:p14="http://schemas.microsoft.com/office/powerpoint/2010/main" val="258715851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372EEDA1-0320-127C-39D3-8E1AB78A9385}"/>
              </a:ext>
            </a:extLst>
          </p:cNvPr>
          <p:cNvSpPr txBox="1">
            <a:spLocks/>
          </p:cNvSpPr>
          <p:nvPr/>
        </p:nvSpPr>
        <p:spPr>
          <a:xfrm>
            <a:off x="838200" y="1825625"/>
            <a:ext cx="10515600" cy="4351338"/>
          </a:xfrm>
          <a:prstGeom prst="rect">
            <a:avLst/>
          </a:prstGeom>
        </p:spPr>
        <p:txBody>
          <a:bodyPr lIns="91440" tIns="45720" rIns="91440" bIns="45720" anchor="t">
            <a:normAutofit/>
          </a:bodyPr>
          <a:lstStyle>
            <a:lvl1pPr marL="228584" indent="-228584" algn="l" defTabSz="914332" rtl="0" eaLnBrk="1" latinLnBrk="0" hangingPunct="1">
              <a:lnSpc>
                <a:spcPct val="15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750" indent="-228584" algn="l" defTabSz="914332"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14" indent="-228584" algn="l" defTabSz="914332" rtl="0" eaLnBrk="1" latinLnBrk="0" hangingPunct="1">
              <a:lnSpc>
                <a:spcPct val="15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965" indent="-227965" fontAlgn="base"/>
            <a:r>
              <a:rPr lang="sv-SE" sz="2200" b="1">
                <a:solidFill>
                  <a:schemeClr val="accent1">
                    <a:lumMod val="75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Om kunskapsstyrning hälso- och sjukvård</a:t>
            </a:r>
            <a:endParaRPr lang="en-US" sz="2200">
              <a:solidFill>
                <a:schemeClr val="accent1">
                  <a:lumMod val="75000"/>
                </a:schemeClr>
              </a:solidFill>
              <a:latin typeface="Calibri" panose="020F0502020204030204" pitchFamily="34" charset="0"/>
              <a:cs typeface="Calibri" panose="020F0502020204030204" pitchFamily="34" charset="0"/>
            </a:endParaRPr>
          </a:p>
          <a:p>
            <a:pPr marL="227965" indent="-227965" fontAlgn="base"/>
            <a:r>
              <a:rPr lang="sv-SE" sz="2200" b="1">
                <a:solidFill>
                  <a:schemeClr val="accent1">
                    <a:lumMod val="75000"/>
                  </a:schemeClr>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Prenumerera på nyhetsbrev om kunskapsstyrning</a:t>
            </a:r>
            <a:r>
              <a:rPr lang="en-US" sz="2200">
                <a:solidFill>
                  <a:schemeClr val="accent1">
                    <a:lumMod val="75000"/>
                  </a:schemeClr>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a:t>
            </a:r>
            <a:endParaRPr lang="en-US" sz="2200">
              <a:solidFill>
                <a:schemeClr val="accent1">
                  <a:lumMod val="75000"/>
                </a:schemeClr>
              </a:solidFill>
              <a:latin typeface="Calibri" panose="020F0502020204030204" pitchFamily="34" charset="0"/>
              <a:cs typeface="Calibri" panose="020F0502020204030204" pitchFamily="34" charset="0"/>
            </a:endParaRPr>
          </a:p>
          <a:p>
            <a:pPr marL="227965" indent="-227965" fontAlgn="base"/>
            <a:r>
              <a:rPr lang="en-US" sz="2200" b="1">
                <a:solidFill>
                  <a:schemeClr val="accent1">
                    <a:lumMod val="75000"/>
                  </a:schemeClr>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Kunskapsstyrning, Sjukvårdsregion Mellansverige</a:t>
            </a:r>
          </a:p>
          <a:p>
            <a:pPr marL="227965" indent="-227965" fontAlgn="base"/>
            <a:r>
              <a:rPr lang="en-US" sz="2200" b="1">
                <a:solidFill>
                  <a:schemeClr val="accent1">
                    <a:lumMod val="75000"/>
                  </a:schemeClr>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Uppdragsbeskrivning programområde (RPO)</a:t>
            </a:r>
          </a:p>
          <a:p>
            <a:pPr marL="227965" indent="-227965" fontAlgn="base"/>
            <a:r>
              <a:rPr lang="en-US" sz="2200" b="1">
                <a:solidFill>
                  <a:schemeClr val="accent1">
                    <a:lumMod val="75000"/>
                  </a:schemeClr>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Uppdragsbeskrivning samverkansgrupp (RSG) </a:t>
            </a:r>
            <a:endParaRPr lang="en-US" sz="2200" b="1">
              <a:solidFill>
                <a:schemeClr val="accent1">
                  <a:lumMod val="75000"/>
                </a:schemeClr>
              </a:solidFill>
              <a:latin typeface="Calibri" panose="020F0502020204030204" pitchFamily="34" charset="0"/>
              <a:cs typeface="Calibri" panose="020F0502020204030204" pitchFamily="34" charset="0"/>
            </a:endParaRPr>
          </a:p>
          <a:p>
            <a:pPr marL="227965" indent="-227965" fontAlgn="base"/>
            <a:r>
              <a:rPr lang="en-US" sz="2200" b="1">
                <a:solidFill>
                  <a:schemeClr val="accent1">
                    <a:lumMod val="75000"/>
                  </a:schemeClr>
                </a:solidFill>
                <a:latin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Värdskap, Sjukvårdsregion Mellansverige</a:t>
            </a:r>
            <a:endParaRPr lang="en-US" sz="2200" b="1">
              <a:solidFill>
                <a:schemeClr val="accent1">
                  <a:lumMod val="75000"/>
                </a:schemeClr>
              </a:solidFill>
              <a:latin typeface="Calibri" panose="020F0502020204030204" pitchFamily="34" charset="0"/>
              <a:cs typeface="Calibri" panose="020F0502020204030204" pitchFamily="34" charset="0"/>
            </a:endParaRPr>
          </a:p>
        </p:txBody>
      </p:sp>
      <p:sp>
        <p:nvSpPr>
          <p:cNvPr id="8" name="Rubrik 1">
            <a:extLst>
              <a:ext uri="{FF2B5EF4-FFF2-40B4-BE49-F238E27FC236}">
                <a16:creationId xmlns:a16="http://schemas.microsoft.com/office/drawing/2014/main" id="{7B1C7D4F-BEAF-5457-65D7-5F3E1A5CE730}"/>
              </a:ext>
            </a:extLst>
          </p:cNvPr>
          <p:cNvSpPr>
            <a:spLocks noGrp="1"/>
          </p:cNvSpPr>
          <p:nvPr>
            <p:ph type="ctrTitle"/>
          </p:nvPr>
        </p:nvSpPr>
        <p:spPr>
          <a:xfrm>
            <a:off x="841986" y="746987"/>
            <a:ext cx="6654084" cy="459513"/>
          </a:xfrm>
        </p:spPr>
        <p:txBody>
          <a:bodyPr/>
          <a:lstStyle/>
          <a:p>
            <a:r>
              <a:rPr lang="sv-SE" sz="4000"/>
              <a:t>Mer information via länkarna</a:t>
            </a:r>
          </a:p>
        </p:txBody>
      </p:sp>
    </p:spTree>
    <p:extLst>
      <p:ext uri="{BB962C8B-B14F-4D97-AF65-F5344CB8AC3E}">
        <p14:creationId xmlns:p14="http://schemas.microsoft.com/office/powerpoint/2010/main" val="197307696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A7DB0D-FE13-6D46-AF31-4F4AB0CD0399}"/>
              </a:ext>
            </a:extLst>
          </p:cNvPr>
          <p:cNvSpPr>
            <a:spLocks noGrp="1"/>
          </p:cNvSpPr>
          <p:nvPr>
            <p:ph type="ctrTitle"/>
          </p:nvPr>
        </p:nvSpPr>
        <p:spPr>
          <a:xfrm>
            <a:off x="6096000" y="2327700"/>
            <a:ext cx="4625618" cy="805559"/>
          </a:xfrm>
        </p:spPr>
        <p:txBody>
          <a:bodyPr/>
          <a:lstStyle/>
          <a:p>
            <a:r>
              <a:rPr lang="sv-SE" sz="4000"/>
              <a:t>Vår framgång räknas </a:t>
            </a:r>
            <a:br>
              <a:rPr lang="sv-SE" sz="4000"/>
            </a:br>
            <a:r>
              <a:rPr lang="sv-SE" sz="4000"/>
              <a:t>i liv och jämlik hälsa</a:t>
            </a:r>
          </a:p>
        </p:txBody>
      </p:sp>
      <p:sp>
        <p:nvSpPr>
          <p:cNvPr id="3" name="Platshållare för text 2">
            <a:extLst>
              <a:ext uri="{FF2B5EF4-FFF2-40B4-BE49-F238E27FC236}">
                <a16:creationId xmlns:a16="http://schemas.microsoft.com/office/drawing/2014/main" id="{38146D50-9AF2-224C-AD60-328E6FBE15B2}"/>
              </a:ext>
            </a:extLst>
          </p:cNvPr>
          <p:cNvSpPr>
            <a:spLocks noGrp="1"/>
          </p:cNvSpPr>
          <p:nvPr>
            <p:ph type="body" sz="quarter" idx="10"/>
          </p:nvPr>
        </p:nvSpPr>
        <p:spPr>
          <a:xfrm>
            <a:off x="6096000" y="3319695"/>
            <a:ext cx="4625619" cy="1125728"/>
          </a:xfrm>
        </p:spPr>
        <p:txBody>
          <a:bodyPr>
            <a:normAutofit/>
          </a:bodyPr>
          <a:lstStyle/>
          <a:p>
            <a:pPr marL="0" indent="0">
              <a:buNone/>
            </a:pPr>
            <a:r>
              <a:rPr lang="sv-SE" sz="3200"/>
              <a:t>Tillsammans gör vi varandra framgångsrika!</a:t>
            </a:r>
          </a:p>
        </p:txBody>
      </p:sp>
      <p:pic>
        <p:nvPicPr>
          <p:cNvPr id="5" name="Platshållare för bild 4">
            <a:extLst>
              <a:ext uri="{FF2B5EF4-FFF2-40B4-BE49-F238E27FC236}">
                <a16:creationId xmlns:a16="http://schemas.microsoft.com/office/drawing/2014/main" id="{0CB76424-7B61-F544-96E2-44637F2AAC9F}"/>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tretch>
            <a:fillRect/>
          </a:stretch>
        </p:blipFill>
        <p:spPr>
          <a:xfrm>
            <a:off x="812800" y="11345"/>
            <a:ext cx="4625619" cy="6642100"/>
          </a:xfrm>
          <a:prstGeom prst="rect">
            <a:avLst/>
          </a:prstGeom>
        </p:spPr>
      </p:pic>
    </p:spTree>
    <p:extLst>
      <p:ext uri="{BB962C8B-B14F-4D97-AF65-F5344CB8AC3E}">
        <p14:creationId xmlns:p14="http://schemas.microsoft.com/office/powerpoint/2010/main" val="406942058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kvinna, inomhus, person&#10;&#10;Automatiskt genererad beskrivning">
            <a:extLst>
              <a:ext uri="{FF2B5EF4-FFF2-40B4-BE49-F238E27FC236}">
                <a16:creationId xmlns:a16="http://schemas.microsoft.com/office/drawing/2014/main" id="{5078E161-5309-52DD-BEAD-F4EE892576BE}"/>
              </a:ext>
            </a:extLst>
          </p:cNvPr>
          <p:cNvPicPr>
            <a:picLocks noChangeAspect="1"/>
          </p:cNvPicPr>
          <p:nvPr/>
        </p:nvPicPr>
        <p:blipFill rotWithShape="1">
          <a:blip r:embed="rId3">
            <a:extLst>
              <a:ext uri="{28A0092B-C50C-407E-A947-70E740481C1C}">
                <a14:useLocalDpi xmlns:a14="http://schemas.microsoft.com/office/drawing/2010/main" val="0"/>
              </a:ext>
            </a:extLst>
          </a:blip>
          <a:srcRect t="2728"/>
          <a:stretch/>
        </p:blipFill>
        <p:spPr>
          <a:xfrm>
            <a:off x="0" y="0"/>
            <a:ext cx="10242547" cy="6642100"/>
          </a:xfrm>
          <a:prstGeom prst="rect">
            <a:avLst/>
          </a:prstGeom>
        </p:spPr>
      </p:pic>
      <p:sp>
        <p:nvSpPr>
          <p:cNvPr id="8" name="textruta 7">
            <a:extLst>
              <a:ext uri="{FF2B5EF4-FFF2-40B4-BE49-F238E27FC236}">
                <a16:creationId xmlns:a16="http://schemas.microsoft.com/office/drawing/2014/main" id="{F7EA894B-089A-1376-CA7E-F7E9578A2C86}"/>
              </a:ext>
            </a:extLst>
          </p:cNvPr>
          <p:cNvSpPr txBox="1"/>
          <p:nvPr/>
        </p:nvSpPr>
        <p:spPr>
          <a:xfrm>
            <a:off x="1413557" y="5564881"/>
            <a:ext cx="492623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0" i="0" u="none" strike="noStrike" kern="1200" cap="none" spc="0" normalizeH="0" baseline="0" noProof="0">
                <a:ln>
                  <a:noFill/>
                </a:ln>
                <a:solidFill>
                  <a:srgbClr val="000000"/>
                </a:solidFill>
                <a:effectLst/>
                <a:uLnTx/>
                <a:uFillTx/>
                <a:latin typeface="Calibri" panose="020F0502020204030204"/>
                <a:ea typeface="+mn-ea"/>
                <a:cs typeface="+mn-cs"/>
              </a:rPr>
              <a:t>Tillsammans gör vi varandra framgångsrika!</a:t>
            </a:r>
          </a:p>
        </p:txBody>
      </p:sp>
      <p:sp>
        <p:nvSpPr>
          <p:cNvPr id="9" name="textruta 8">
            <a:extLst>
              <a:ext uri="{FF2B5EF4-FFF2-40B4-BE49-F238E27FC236}">
                <a16:creationId xmlns:a16="http://schemas.microsoft.com/office/drawing/2014/main" id="{FD6992FE-ED1F-D836-ED3E-2B359DB45598}"/>
              </a:ext>
            </a:extLst>
          </p:cNvPr>
          <p:cNvSpPr txBox="1"/>
          <p:nvPr/>
        </p:nvSpPr>
        <p:spPr>
          <a:xfrm>
            <a:off x="2658157" y="4243722"/>
            <a:ext cx="492623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000" b="1" i="0" u="none" strike="noStrike" kern="1200" cap="none" spc="0" normalizeH="0" baseline="0" noProof="0">
                <a:ln>
                  <a:noFill/>
                </a:ln>
                <a:solidFill>
                  <a:srgbClr val="000000"/>
                </a:solidFill>
                <a:effectLst/>
                <a:uLnTx/>
                <a:uFillTx/>
                <a:latin typeface="Calibri" panose="020F0502020204030204"/>
                <a:ea typeface="+mn-ea"/>
                <a:cs typeface="+mn-cs"/>
              </a:rPr>
              <a:t>Vår framgång räknas i liv och jämlik hälsa</a:t>
            </a:r>
            <a:endParaRPr kumimoji="0" lang="sv-SE" sz="3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74794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4708D5-2F06-D24C-BDBA-A90D7155D2E3}"/>
              </a:ext>
            </a:extLst>
          </p:cNvPr>
          <p:cNvSpPr>
            <a:spLocks noGrp="1"/>
          </p:cNvSpPr>
          <p:nvPr>
            <p:ph type="ctrTitle"/>
          </p:nvPr>
        </p:nvSpPr>
        <p:spPr>
          <a:xfrm>
            <a:off x="6420217" y="746987"/>
            <a:ext cx="3989875" cy="459317"/>
          </a:xfrm>
        </p:spPr>
        <p:txBody>
          <a:bodyPr/>
          <a:lstStyle/>
          <a:p>
            <a:r>
              <a:rPr lang="sv-SE" sz="3600"/>
              <a:t>Evidensbaserad</a:t>
            </a:r>
            <a:r>
              <a:rPr lang="sv-SE" sz="3200"/>
              <a:t> vård</a:t>
            </a:r>
          </a:p>
        </p:txBody>
      </p:sp>
      <p:grpSp>
        <p:nvGrpSpPr>
          <p:cNvPr id="33" name="Grupp 32">
            <a:extLst>
              <a:ext uri="{FF2B5EF4-FFF2-40B4-BE49-F238E27FC236}">
                <a16:creationId xmlns:a16="http://schemas.microsoft.com/office/drawing/2014/main" id="{257D78A6-8322-5BD9-F0AA-96A1776F6E34}"/>
              </a:ext>
            </a:extLst>
          </p:cNvPr>
          <p:cNvGrpSpPr/>
          <p:nvPr/>
        </p:nvGrpSpPr>
        <p:grpSpPr>
          <a:xfrm>
            <a:off x="2212224" y="520484"/>
            <a:ext cx="6575737" cy="5817031"/>
            <a:chOff x="1566181" y="556811"/>
            <a:chExt cx="6575737" cy="5817031"/>
          </a:xfrm>
        </p:grpSpPr>
        <p:sp>
          <p:nvSpPr>
            <p:cNvPr id="17" name="Ellips 16">
              <a:extLst>
                <a:ext uri="{FF2B5EF4-FFF2-40B4-BE49-F238E27FC236}">
                  <a16:creationId xmlns:a16="http://schemas.microsoft.com/office/drawing/2014/main" id="{3F444347-C675-DF53-88F4-E7FC08EEFCA7}"/>
                </a:ext>
              </a:extLst>
            </p:cNvPr>
            <p:cNvSpPr/>
            <p:nvPr/>
          </p:nvSpPr>
          <p:spPr>
            <a:xfrm>
              <a:off x="5284324" y="2116898"/>
              <a:ext cx="2857594" cy="269309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25" name="Grupp 24">
              <a:extLst>
                <a:ext uri="{FF2B5EF4-FFF2-40B4-BE49-F238E27FC236}">
                  <a16:creationId xmlns:a16="http://schemas.microsoft.com/office/drawing/2014/main" id="{AF42AD55-4E8D-166F-5E67-5F2097AE208C}"/>
                </a:ext>
              </a:extLst>
            </p:cNvPr>
            <p:cNvGrpSpPr/>
            <p:nvPr/>
          </p:nvGrpSpPr>
          <p:grpSpPr>
            <a:xfrm>
              <a:off x="3358499" y="556811"/>
              <a:ext cx="4650755" cy="5817031"/>
              <a:chOff x="3358499" y="556811"/>
              <a:chExt cx="4650755" cy="5817031"/>
            </a:xfrm>
          </p:grpSpPr>
          <p:sp>
            <p:nvSpPr>
              <p:cNvPr id="26" name="Frihandsfigur: Form 25">
                <a:extLst>
                  <a:ext uri="{FF2B5EF4-FFF2-40B4-BE49-F238E27FC236}">
                    <a16:creationId xmlns:a16="http://schemas.microsoft.com/office/drawing/2014/main" id="{6AB39380-858C-499D-55E7-B39C7805B59D}"/>
                  </a:ext>
                </a:extLst>
              </p:cNvPr>
              <p:cNvSpPr/>
              <p:nvPr/>
            </p:nvSpPr>
            <p:spPr>
              <a:xfrm>
                <a:off x="3358506" y="2814349"/>
                <a:ext cx="1294549" cy="1294549"/>
              </a:xfrm>
              <a:custGeom>
                <a:avLst/>
                <a:gdLst>
                  <a:gd name="connsiteX0" fmla="*/ 0 w 1294549"/>
                  <a:gd name="connsiteY0" fmla="*/ 647275 h 1294549"/>
                  <a:gd name="connsiteX1" fmla="*/ 647275 w 1294549"/>
                  <a:gd name="connsiteY1" fmla="*/ 0 h 1294549"/>
                  <a:gd name="connsiteX2" fmla="*/ 1294550 w 1294549"/>
                  <a:gd name="connsiteY2" fmla="*/ 647275 h 1294549"/>
                  <a:gd name="connsiteX3" fmla="*/ 647275 w 1294549"/>
                  <a:gd name="connsiteY3" fmla="*/ 1294550 h 1294549"/>
                  <a:gd name="connsiteX4" fmla="*/ 0 w 1294549"/>
                  <a:gd name="connsiteY4" fmla="*/ 647275 h 1294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549" h="1294549">
                    <a:moveTo>
                      <a:pt x="0" y="647275"/>
                    </a:moveTo>
                    <a:cubicBezTo>
                      <a:pt x="0" y="289795"/>
                      <a:pt x="289795" y="0"/>
                      <a:pt x="647275" y="0"/>
                    </a:cubicBezTo>
                    <a:cubicBezTo>
                      <a:pt x="1004755" y="0"/>
                      <a:pt x="1294550" y="289795"/>
                      <a:pt x="1294550" y="647275"/>
                    </a:cubicBezTo>
                    <a:cubicBezTo>
                      <a:pt x="1294550" y="1004755"/>
                      <a:pt x="1004755" y="1294550"/>
                      <a:pt x="647275" y="1294550"/>
                    </a:cubicBezTo>
                    <a:cubicBezTo>
                      <a:pt x="289795" y="1294550"/>
                      <a:pt x="0" y="1004755"/>
                      <a:pt x="0" y="64727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6092" tIns="206092" rIns="206092" bIns="206092" numCol="1" spcCol="1270" anchor="ctr" anchorCtr="0">
                <a:noAutofit/>
              </a:bodyPr>
              <a:lstStyle/>
              <a:p>
                <a:pPr marL="0" lvl="0" indent="0" algn="ctr" defTabSz="577850">
                  <a:lnSpc>
                    <a:spcPct val="90000"/>
                  </a:lnSpc>
                  <a:spcBef>
                    <a:spcPct val="0"/>
                  </a:spcBef>
                  <a:spcAft>
                    <a:spcPct val="35000"/>
                  </a:spcAft>
                  <a:buNone/>
                </a:pPr>
                <a:r>
                  <a:rPr lang="sv-SE" sz="1300" b="1" kern="1200">
                    <a:latin typeface="Calibri" panose="020F0502020204030204"/>
                    <a:ea typeface="+mn-ea"/>
                    <a:cs typeface="+mn-cs"/>
                  </a:rPr>
                  <a:t>Bästa tillgängliga kunskap</a:t>
                </a:r>
              </a:p>
            </p:txBody>
          </p:sp>
          <p:sp>
            <p:nvSpPr>
              <p:cNvPr id="27" name="Frihandsfigur: Form 26">
                <a:extLst>
                  <a:ext uri="{FF2B5EF4-FFF2-40B4-BE49-F238E27FC236}">
                    <a16:creationId xmlns:a16="http://schemas.microsoft.com/office/drawing/2014/main" id="{BADE99D3-FCFB-DB16-F5B7-332456A83AB3}"/>
                  </a:ext>
                </a:extLst>
              </p:cNvPr>
              <p:cNvSpPr/>
              <p:nvPr/>
            </p:nvSpPr>
            <p:spPr>
              <a:xfrm>
                <a:off x="3644059" y="1955179"/>
                <a:ext cx="750838" cy="750838"/>
              </a:xfrm>
              <a:custGeom>
                <a:avLst/>
                <a:gdLst>
                  <a:gd name="connsiteX0" fmla="*/ 99524 w 750838"/>
                  <a:gd name="connsiteY0" fmla="*/ 287120 h 750838"/>
                  <a:gd name="connsiteX1" fmla="*/ 287120 w 750838"/>
                  <a:gd name="connsiteY1" fmla="*/ 287120 h 750838"/>
                  <a:gd name="connsiteX2" fmla="*/ 287120 w 750838"/>
                  <a:gd name="connsiteY2" fmla="*/ 99524 h 750838"/>
                  <a:gd name="connsiteX3" fmla="*/ 463718 w 750838"/>
                  <a:gd name="connsiteY3" fmla="*/ 99524 h 750838"/>
                  <a:gd name="connsiteX4" fmla="*/ 463718 w 750838"/>
                  <a:gd name="connsiteY4" fmla="*/ 287120 h 750838"/>
                  <a:gd name="connsiteX5" fmla="*/ 651314 w 750838"/>
                  <a:gd name="connsiteY5" fmla="*/ 287120 h 750838"/>
                  <a:gd name="connsiteX6" fmla="*/ 651314 w 750838"/>
                  <a:gd name="connsiteY6" fmla="*/ 463718 h 750838"/>
                  <a:gd name="connsiteX7" fmla="*/ 463718 w 750838"/>
                  <a:gd name="connsiteY7" fmla="*/ 463718 h 750838"/>
                  <a:gd name="connsiteX8" fmla="*/ 463718 w 750838"/>
                  <a:gd name="connsiteY8" fmla="*/ 651314 h 750838"/>
                  <a:gd name="connsiteX9" fmla="*/ 287120 w 750838"/>
                  <a:gd name="connsiteY9" fmla="*/ 651314 h 750838"/>
                  <a:gd name="connsiteX10" fmla="*/ 287120 w 750838"/>
                  <a:gd name="connsiteY10" fmla="*/ 463718 h 750838"/>
                  <a:gd name="connsiteX11" fmla="*/ 99524 w 750838"/>
                  <a:gd name="connsiteY11" fmla="*/ 463718 h 750838"/>
                  <a:gd name="connsiteX12" fmla="*/ 99524 w 750838"/>
                  <a:gd name="connsiteY12" fmla="*/ 287120 h 75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0838" h="750838">
                    <a:moveTo>
                      <a:pt x="99524" y="287120"/>
                    </a:moveTo>
                    <a:lnTo>
                      <a:pt x="287120" y="287120"/>
                    </a:lnTo>
                    <a:lnTo>
                      <a:pt x="287120" y="99524"/>
                    </a:lnTo>
                    <a:lnTo>
                      <a:pt x="463718" y="99524"/>
                    </a:lnTo>
                    <a:lnTo>
                      <a:pt x="463718" y="287120"/>
                    </a:lnTo>
                    <a:lnTo>
                      <a:pt x="651314" y="287120"/>
                    </a:lnTo>
                    <a:lnTo>
                      <a:pt x="651314" y="463718"/>
                    </a:lnTo>
                    <a:lnTo>
                      <a:pt x="463718" y="463718"/>
                    </a:lnTo>
                    <a:lnTo>
                      <a:pt x="463718" y="651314"/>
                    </a:lnTo>
                    <a:lnTo>
                      <a:pt x="287120" y="651314"/>
                    </a:lnTo>
                    <a:lnTo>
                      <a:pt x="287120" y="463718"/>
                    </a:lnTo>
                    <a:lnTo>
                      <a:pt x="99524" y="463718"/>
                    </a:lnTo>
                    <a:lnTo>
                      <a:pt x="99524" y="28712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9524" tIns="287120" rIns="99524" bIns="287120" numCol="1" spcCol="1270" anchor="ctr" anchorCtr="0">
                <a:noAutofit/>
              </a:bodyPr>
              <a:lstStyle/>
              <a:p>
                <a:pPr marL="0" lvl="0" indent="0" algn="ctr" defTabSz="488950">
                  <a:lnSpc>
                    <a:spcPct val="90000"/>
                  </a:lnSpc>
                  <a:spcBef>
                    <a:spcPct val="0"/>
                  </a:spcBef>
                  <a:spcAft>
                    <a:spcPct val="35000"/>
                  </a:spcAft>
                  <a:buNone/>
                </a:pPr>
                <a:endParaRPr lang="sv-SE" sz="1100" kern="1200">
                  <a:latin typeface="Calibri" panose="020F0502020204030204"/>
                  <a:ea typeface="+mn-ea"/>
                  <a:cs typeface="+mn-cs"/>
                </a:endParaRPr>
              </a:p>
            </p:txBody>
          </p:sp>
          <p:sp>
            <p:nvSpPr>
              <p:cNvPr id="28" name="Frihandsfigur: Form 27">
                <a:extLst>
                  <a:ext uri="{FF2B5EF4-FFF2-40B4-BE49-F238E27FC236}">
                    <a16:creationId xmlns:a16="http://schemas.microsoft.com/office/drawing/2014/main" id="{C90EE154-A0E0-93A3-9B9E-77CBDF608A28}"/>
                  </a:ext>
                </a:extLst>
              </p:cNvPr>
              <p:cNvSpPr/>
              <p:nvPr/>
            </p:nvSpPr>
            <p:spPr>
              <a:xfrm>
                <a:off x="3358499" y="5079293"/>
                <a:ext cx="1294549" cy="1294549"/>
              </a:xfrm>
              <a:custGeom>
                <a:avLst/>
                <a:gdLst>
                  <a:gd name="connsiteX0" fmla="*/ 0 w 1294549"/>
                  <a:gd name="connsiteY0" fmla="*/ 647275 h 1294549"/>
                  <a:gd name="connsiteX1" fmla="*/ 647275 w 1294549"/>
                  <a:gd name="connsiteY1" fmla="*/ 0 h 1294549"/>
                  <a:gd name="connsiteX2" fmla="*/ 1294550 w 1294549"/>
                  <a:gd name="connsiteY2" fmla="*/ 647275 h 1294549"/>
                  <a:gd name="connsiteX3" fmla="*/ 647275 w 1294549"/>
                  <a:gd name="connsiteY3" fmla="*/ 1294550 h 1294549"/>
                  <a:gd name="connsiteX4" fmla="*/ 0 w 1294549"/>
                  <a:gd name="connsiteY4" fmla="*/ 647275 h 1294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549" h="1294549">
                    <a:moveTo>
                      <a:pt x="0" y="647275"/>
                    </a:moveTo>
                    <a:cubicBezTo>
                      <a:pt x="0" y="289795"/>
                      <a:pt x="289795" y="0"/>
                      <a:pt x="647275" y="0"/>
                    </a:cubicBezTo>
                    <a:cubicBezTo>
                      <a:pt x="1004755" y="0"/>
                      <a:pt x="1294550" y="289795"/>
                      <a:pt x="1294550" y="647275"/>
                    </a:cubicBezTo>
                    <a:cubicBezTo>
                      <a:pt x="1294550" y="1004755"/>
                      <a:pt x="1004755" y="1294550"/>
                      <a:pt x="647275" y="1294550"/>
                    </a:cubicBezTo>
                    <a:cubicBezTo>
                      <a:pt x="289795" y="1294550"/>
                      <a:pt x="0" y="1004755"/>
                      <a:pt x="0" y="64727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6092" tIns="206092" rIns="206092" bIns="206092" numCol="1" spcCol="1270" anchor="ctr" anchorCtr="0">
                <a:noAutofit/>
              </a:bodyPr>
              <a:lstStyle/>
              <a:p>
                <a:pPr marL="0" lvl="0" indent="0" algn="ctr" defTabSz="577850">
                  <a:lnSpc>
                    <a:spcPct val="90000"/>
                  </a:lnSpc>
                  <a:spcBef>
                    <a:spcPct val="0"/>
                  </a:spcBef>
                  <a:spcAft>
                    <a:spcPct val="35000"/>
                  </a:spcAft>
                  <a:buNone/>
                </a:pPr>
                <a:r>
                  <a:rPr lang="sv-SE" sz="1300" b="1" kern="1200">
                    <a:latin typeface="Calibri" panose="020F0502020204030204"/>
                    <a:ea typeface="+mn-ea"/>
                    <a:cs typeface="+mn-cs"/>
                  </a:rPr>
                  <a:t>Professionell erfarenhet och bedömning</a:t>
                </a:r>
              </a:p>
            </p:txBody>
          </p:sp>
          <p:sp>
            <p:nvSpPr>
              <p:cNvPr id="29" name="Frihandsfigur: Form 28">
                <a:extLst>
                  <a:ext uri="{FF2B5EF4-FFF2-40B4-BE49-F238E27FC236}">
                    <a16:creationId xmlns:a16="http://schemas.microsoft.com/office/drawing/2014/main" id="{DA1E32D2-8FC2-1C81-9FF5-01938EB1C692}"/>
                  </a:ext>
                </a:extLst>
              </p:cNvPr>
              <p:cNvSpPr/>
              <p:nvPr/>
            </p:nvSpPr>
            <p:spPr>
              <a:xfrm>
                <a:off x="3636358" y="4218676"/>
                <a:ext cx="750838" cy="750838"/>
              </a:xfrm>
              <a:custGeom>
                <a:avLst/>
                <a:gdLst>
                  <a:gd name="connsiteX0" fmla="*/ 99524 w 750838"/>
                  <a:gd name="connsiteY0" fmla="*/ 287120 h 750838"/>
                  <a:gd name="connsiteX1" fmla="*/ 287120 w 750838"/>
                  <a:gd name="connsiteY1" fmla="*/ 287120 h 750838"/>
                  <a:gd name="connsiteX2" fmla="*/ 287120 w 750838"/>
                  <a:gd name="connsiteY2" fmla="*/ 99524 h 750838"/>
                  <a:gd name="connsiteX3" fmla="*/ 463718 w 750838"/>
                  <a:gd name="connsiteY3" fmla="*/ 99524 h 750838"/>
                  <a:gd name="connsiteX4" fmla="*/ 463718 w 750838"/>
                  <a:gd name="connsiteY4" fmla="*/ 287120 h 750838"/>
                  <a:gd name="connsiteX5" fmla="*/ 651314 w 750838"/>
                  <a:gd name="connsiteY5" fmla="*/ 287120 h 750838"/>
                  <a:gd name="connsiteX6" fmla="*/ 651314 w 750838"/>
                  <a:gd name="connsiteY6" fmla="*/ 463718 h 750838"/>
                  <a:gd name="connsiteX7" fmla="*/ 463718 w 750838"/>
                  <a:gd name="connsiteY7" fmla="*/ 463718 h 750838"/>
                  <a:gd name="connsiteX8" fmla="*/ 463718 w 750838"/>
                  <a:gd name="connsiteY8" fmla="*/ 651314 h 750838"/>
                  <a:gd name="connsiteX9" fmla="*/ 287120 w 750838"/>
                  <a:gd name="connsiteY9" fmla="*/ 651314 h 750838"/>
                  <a:gd name="connsiteX10" fmla="*/ 287120 w 750838"/>
                  <a:gd name="connsiteY10" fmla="*/ 463718 h 750838"/>
                  <a:gd name="connsiteX11" fmla="*/ 99524 w 750838"/>
                  <a:gd name="connsiteY11" fmla="*/ 463718 h 750838"/>
                  <a:gd name="connsiteX12" fmla="*/ 99524 w 750838"/>
                  <a:gd name="connsiteY12" fmla="*/ 287120 h 75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0838" h="750838">
                    <a:moveTo>
                      <a:pt x="99524" y="287120"/>
                    </a:moveTo>
                    <a:lnTo>
                      <a:pt x="287120" y="287120"/>
                    </a:lnTo>
                    <a:lnTo>
                      <a:pt x="287120" y="99524"/>
                    </a:lnTo>
                    <a:lnTo>
                      <a:pt x="463718" y="99524"/>
                    </a:lnTo>
                    <a:lnTo>
                      <a:pt x="463718" y="287120"/>
                    </a:lnTo>
                    <a:lnTo>
                      <a:pt x="651314" y="287120"/>
                    </a:lnTo>
                    <a:lnTo>
                      <a:pt x="651314" y="463718"/>
                    </a:lnTo>
                    <a:lnTo>
                      <a:pt x="463718" y="463718"/>
                    </a:lnTo>
                    <a:lnTo>
                      <a:pt x="463718" y="651314"/>
                    </a:lnTo>
                    <a:lnTo>
                      <a:pt x="287120" y="651314"/>
                    </a:lnTo>
                    <a:lnTo>
                      <a:pt x="287120" y="463718"/>
                    </a:lnTo>
                    <a:lnTo>
                      <a:pt x="99524" y="463718"/>
                    </a:lnTo>
                    <a:lnTo>
                      <a:pt x="99524" y="28712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9524" tIns="287120" rIns="99524" bIns="287120" numCol="1" spcCol="1270" anchor="ctr" anchorCtr="0">
                <a:noAutofit/>
              </a:bodyPr>
              <a:lstStyle/>
              <a:p>
                <a:pPr marL="0" lvl="0" indent="0" algn="ctr" defTabSz="488950">
                  <a:lnSpc>
                    <a:spcPct val="90000"/>
                  </a:lnSpc>
                  <a:spcBef>
                    <a:spcPct val="0"/>
                  </a:spcBef>
                  <a:spcAft>
                    <a:spcPct val="35000"/>
                  </a:spcAft>
                  <a:buNone/>
                </a:pPr>
                <a:endParaRPr lang="sv-SE" sz="1100" kern="1200">
                  <a:latin typeface="Calibri" panose="020F0502020204030204"/>
                  <a:ea typeface="+mn-ea"/>
                  <a:cs typeface="+mn-cs"/>
                </a:endParaRPr>
              </a:p>
            </p:txBody>
          </p:sp>
          <p:sp>
            <p:nvSpPr>
              <p:cNvPr id="30" name="Frihandsfigur: Form 29">
                <a:extLst>
                  <a:ext uri="{FF2B5EF4-FFF2-40B4-BE49-F238E27FC236}">
                    <a16:creationId xmlns:a16="http://schemas.microsoft.com/office/drawing/2014/main" id="{434AE6D4-435D-2C16-D7AE-EA3EA20708DF}"/>
                  </a:ext>
                </a:extLst>
              </p:cNvPr>
              <p:cNvSpPr/>
              <p:nvPr/>
            </p:nvSpPr>
            <p:spPr>
              <a:xfrm>
                <a:off x="3364503" y="556811"/>
                <a:ext cx="1294549" cy="1294549"/>
              </a:xfrm>
              <a:custGeom>
                <a:avLst/>
                <a:gdLst>
                  <a:gd name="connsiteX0" fmla="*/ 0 w 1294549"/>
                  <a:gd name="connsiteY0" fmla="*/ 647275 h 1294549"/>
                  <a:gd name="connsiteX1" fmla="*/ 647275 w 1294549"/>
                  <a:gd name="connsiteY1" fmla="*/ 0 h 1294549"/>
                  <a:gd name="connsiteX2" fmla="*/ 1294550 w 1294549"/>
                  <a:gd name="connsiteY2" fmla="*/ 647275 h 1294549"/>
                  <a:gd name="connsiteX3" fmla="*/ 647275 w 1294549"/>
                  <a:gd name="connsiteY3" fmla="*/ 1294550 h 1294549"/>
                  <a:gd name="connsiteX4" fmla="*/ 0 w 1294549"/>
                  <a:gd name="connsiteY4" fmla="*/ 647275 h 1294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549" h="1294549">
                    <a:moveTo>
                      <a:pt x="0" y="647275"/>
                    </a:moveTo>
                    <a:cubicBezTo>
                      <a:pt x="0" y="289795"/>
                      <a:pt x="289795" y="0"/>
                      <a:pt x="647275" y="0"/>
                    </a:cubicBezTo>
                    <a:cubicBezTo>
                      <a:pt x="1004755" y="0"/>
                      <a:pt x="1294550" y="289795"/>
                      <a:pt x="1294550" y="647275"/>
                    </a:cubicBezTo>
                    <a:cubicBezTo>
                      <a:pt x="1294550" y="1004755"/>
                      <a:pt x="1004755" y="1294550"/>
                      <a:pt x="647275" y="1294550"/>
                    </a:cubicBezTo>
                    <a:cubicBezTo>
                      <a:pt x="289795" y="1294550"/>
                      <a:pt x="0" y="1004755"/>
                      <a:pt x="0" y="64727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6092" tIns="206092" rIns="206092" bIns="206092" numCol="1" spcCol="1270" anchor="ctr" anchorCtr="0">
                <a:noAutofit/>
              </a:bodyPr>
              <a:lstStyle/>
              <a:p>
                <a:pPr marL="0" lvl="0" indent="0" algn="ctr" defTabSz="577850">
                  <a:lnSpc>
                    <a:spcPct val="90000"/>
                  </a:lnSpc>
                  <a:spcBef>
                    <a:spcPct val="0"/>
                  </a:spcBef>
                  <a:spcAft>
                    <a:spcPct val="35000"/>
                  </a:spcAft>
                  <a:buNone/>
                </a:pPr>
                <a:r>
                  <a:rPr lang="sv-SE" sz="1300" b="1" kern="1200">
                    <a:latin typeface="Calibri" panose="020F0502020204030204"/>
                    <a:ea typeface="+mn-ea"/>
                    <a:cs typeface="+mn-cs"/>
                  </a:rPr>
                  <a:t>Individens behov och delaktighet</a:t>
                </a:r>
              </a:p>
            </p:txBody>
          </p:sp>
          <p:sp>
            <p:nvSpPr>
              <p:cNvPr id="31" name="Frihandsfigur: Form 30">
                <a:extLst>
                  <a:ext uri="{FF2B5EF4-FFF2-40B4-BE49-F238E27FC236}">
                    <a16:creationId xmlns:a16="http://schemas.microsoft.com/office/drawing/2014/main" id="{CB1380F0-5C03-A24D-B6EE-ADD46064B4A6}"/>
                  </a:ext>
                </a:extLst>
              </p:cNvPr>
              <p:cNvSpPr/>
              <p:nvPr/>
            </p:nvSpPr>
            <p:spPr>
              <a:xfrm rot="21599917">
                <a:off x="4687929" y="3096876"/>
                <a:ext cx="557346" cy="736112"/>
              </a:xfrm>
              <a:custGeom>
                <a:avLst/>
                <a:gdLst>
                  <a:gd name="connsiteX0" fmla="*/ 0 w 468251"/>
                  <a:gd name="connsiteY0" fmla="*/ 147222 h 736112"/>
                  <a:gd name="connsiteX1" fmla="*/ 234126 w 468251"/>
                  <a:gd name="connsiteY1" fmla="*/ 147222 h 736112"/>
                  <a:gd name="connsiteX2" fmla="*/ 234126 w 468251"/>
                  <a:gd name="connsiteY2" fmla="*/ 0 h 736112"/>
                  <a:gd name="connsiteX3" fmla="*/ 468251 w 468251"/>
                  <a:gd name="connsiteY3" fmla="*/ 368056 h 736112"/>
                  <a:gd name="connsiteX4" fmla="*/ 234126 w 468251"/>
                  <a:gd name="connsiteY4" fmla="*/ 736112 h 736112"/>
                  <a:gd name="connsiteX5" fmla="*/ 234126 w 468251"/>
                  <a:gd name="connsiteY5" fmla="*/ 588890 h 736112"/>
                  <a:gd name="connsiteX6" fmla="*/ 0 w 468251"/>
                  <a:gd name="connsiteY6" fmla="*/ 588890 h 736112"/>
                  <a:gd name="connsiteX7" fmla="*/ 0 w 468251"/>
                  <a:gd name="connsiteY7" fmla="*/ 147222 h 73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251" h="736112">
                    <a:moveTo>
                      <a:pt x="0" y="147222"/>
                    </a:moveTo>
                    <a:lnTo>
                      <a:pt x="234126" y="147222"/>
                    </a:lnTo>
                    <a:lnTo>
                      <a:pt x="234126" y="0"/>
                    </a:lnTo>
                    <a:lnTo>
                      <a:pt x="468251" y="368056"/>
                    </a:lnTo>
                    <a:lnTo>
                      <a:pt x="234126" y="736112"/>
                    </a:lnTo>
                    <a:lnTo>
                      <a:pt x="234126" y="588890"/>
                    </a:lnTo>
                    <a:lnTo>
                      <a:pt x="0" y="588890"/>
                    </a:lnTo>
                    <a:lnTo>
                      <a:pt x="0" y="147222"/>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47222" rIns="140475" bIns="147221" numCol="1" spcCol="1270" anchor="ctr" anchorCtr="0">
                <a:noAutofit/>
              </a:bodyPr>
              <a:lstStyle/>
              <a:p>
                <a:pPr marL="0" lvl="0" indent="0" algn="ctr" defTabSz="488950">
                  <a:lnSpc>
                    <a:spcPct val="90000"/>
                  </a:lnSpc>
                  <a:spcBef>
                    <a:spcPct val="0"/>
                  </a:spcBef>
                  <a:spcAft>
                    <a:spcPct val="35000"/>
                  </a:spcAft>
                  <a:buNone/>
                </a:pPr>
                <a:endParaRPr lang="sv-SE" sz="1100" kern="1200">
                  <a:latin typeface="Calibri" panose="020F0502020204030204"/>
                  <a:ea typeface="+mn-ea"/>
                  <a:cs typeface="+mn-cs"/>
                </a:endParaRPr>
              </a:p>
            </p:txBody>
          </p:sp>
          <p:sp>
            <p:nvSpPr>
              <p:cNvPr id="32" name="Frihandsfigur: Form 31">
                <a:extLst>
                  <a:ext uri="{FF2B5EF4-FFF2-40B4-BE49-F238E27FC236}">
                    <a16:creationId xmlns:a16="http://schemas.microsoft.com/office/drawing/2014/main" id="{01380FF3-3E06-E7F3-3F21-3D6AACDAE0E1}"/>
                  </a:ext>
                </a:extLst>
              </p:cNvPr>
              <p:cNvSpPr/>
              <p:nvPr/>
            </p:nvSpPr>
            <p:spPr>
              <a:xfrm>
                <a:off x="5420155" y="2170382"/>
                <a:ext cx="2589099" cy="2589099"/>
              </a:xfrm>
              <a:custGeom>
                <a:avLst/>
                <a:gdLst>
                  <a:gd name="connsiteX0" fmla="*/ 0 w 2589099"/>
                  <a:gd name="connsiteY0" fmla="*/ 1294550 h 2589099"/>
                  <a:gd name="connsiteX1" fmla="*/ 1294550 w 2589099"/>
                  <a:gd name="connsiteY1" fmla="*/ 0 h 2589099"/>
                  <a:gd name="connsiteX2" fmla="*/ 2589100 w 2589099"/>
                  <a:gd name="connsiteY2" fmla="*/ 1294550 h 2589099"/>
                  <a:gd name="connsiteX3" fmla="*/ 1294550 w 2589099"/>
                  <a:gd name="connsiteY3" fmla="*/ 2589100 h 2589099"/>
                  <a:gd name="connsiteX4" fmla="*/ 0 w 2589099"/>
                  <a:gd name="connsiteY4" fmla="*/ 1294550 h 258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9099" h="2589099">
                    <a:moveTo>
                      <a:pt x="0" y="1294550"/>
                    </a:moveTo>
                    <a:cubicBezTo>
                      <a:pt x="0" y="579590"/>
                      <a:pt x="579590" y="0"/>
                      <a:pt x="1294550" y="0"/>
                    </a:cubicBezTo>
                    <a:cubicBezTo>
                      <a:pt x="2009510" y="0"/>
                      <a:pt x="2589100" y="579590"/>
                      <a:pt x="2589100" y="1294550"/>
                    </a:cubicBezTo>
                    <a:cubicBezTo>
                      <a:pt x="2589100" y="2009510"/>
                      <a:pt x="2009510" y="2589100"/>
                      <a:pt x="1294550" y="2589100"/>
                    </a:cubicBezTo>
                    <a:cubicBezTo>
                      <a:pt x="579590" y="2589100"/>
                      <a:pt x="0" y="2009510"/>
                      <a:pt x="0" y="1294550"/>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9165" tIns="407105" rIns="379165" bIns="407105" numCol="1" spcCol="1270" anchor="ctr" anchorCtr="0">
                <a:noAutofit/>
              </a:bodyPr>
              <a:lstStyle/>
              <a:p>
                <a:pPr marL="0" lvl="0" indent="0" algn="ctr" defTabSz="977900">
                  <a:lnSpc>
                    <a:spcPct val="90000"/>
                  </a:lnSpc>
                  <a:spcBef>
                    <a:spcPct val="0"/>
                  </a:spcBef>
                  <a:spcAft>
                    <a:spcPct val="35000"/>
                  </a:spcAft>
                  <a:buNone/>
                </a:pPr>
                <a:r>
                  <a:rPr lang="sv-SE" sz="2200" b="1" kern="1200">
                    <a:latin typeface="Calibri" panose="020F0502020204030204"/>
                    <a:ea typeface="+mn-ea"/>
                    <a:cs typeface="+mn-cs"/>
                  </a:rPr>
                  <a:t>Evidensbaserad praktik</a:t>
                </a:r>
              </a:p>
            </p:txBody>
          </p:sp>
        </p:grpSp>
        <p:pic>
          <p:nvPicPr>
            <p:cNvPr id="19" name="Bild 18" descr="Stetoskop med hel fyllning">
              <a:extLst>
                <a:ext uri="{FF2B5EF4-FFF2-40B4-BE49-F238E27FC236}">
                  <a16:creationId xmlns:a16="http://schemas.microsoft.com/office/drawing/2014/main" id="{DB261AF3-EF4B-E3DC-895F-9E61560E64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74835" y="5151593"/>
              <a:ext cx="1152558" cy="1152558"/>
            </a:xfrm>
            <a:prstGeom prst="rect">
              <a:avLst/>
            </a:prstGeom>
          </p:spPr>
        </p:pic>
        <p:pic>
          <p:nvPicPr>
            <p:cNvPr id="20" name="Bild 19" descr="Handskakning med hel fyllning">
              <a:extLst>
                <a:ext uri="{FF2B5EF4-FFF2-40B4-BE49-F238E27FC236}">
                  <a16:creationId xmlns:a16="http://schemas.microsoft.com/office/drawing/2014/main" id="{FE78F706-61E4-9424-4837-9E9E38A08B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53959" y="562679"/>
              <a:ext cx="1295614" cy="1295614"/>
            </a:xfrm>
            <a:prstGeom prst="rect">
              <a:avLst/>
            </a:prstGeom>
          </p:spPr>
        </p:pic>
        <p:sp>
          <p:nvSpPr>
            <p:cNvPr id="21" name="Rektangel: rundade hörn 20">
              <a:extLst>
                <a:ext uri="{FF2B5EF4-FFF2-40B4-BE49-F238E27FC236}">
                  <a16:creationId xmlns:a16="http://schemas.microsoft.com/office/drawing/2014/main" id="{29ABD467-4903-6349-DD8D-B3FF63F1FC3D}"/>
                </a:ext>
              </a:extLst>
            </p:cNvPr>
            <p:cNvSpPr/>
            <p:nvPr/>
          </p:nvSpPr>
          <p:spPr>
            <a:xfrm>
              <a:off x="1566181" y="2812092"/>
              <a:ext cx="3080975" cy="1290181"/>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pic>
          <p:nvPicPr>
            <p:cNvPr id="22" name="Bild 21" descr="Internet med hel fyllning">
              <a:extLst>
                <a:ext uri="{FF2B5EF4-FFF2-40B4-BE49-F238E27FC236}">
                  <a16:creationId xmlns:a16="http://schemas.microsoft.com/office/drawing/2014/main" id="{7649E20E-89BC-FB51-487D-995D25E378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864605" y="2744189"/>
              <a:ext cx="1425985" cy="1425985"/>
            </a:xfrm>
            <a:prstGeom prst="rect">
              <a:avLst/>
            </a:prstGeom>
          </p:spPr>
        </p:pic>
        <p:sp>
          <p:nvSpPr>
            <p:cNvPr id="23" name="Rektangel: rundade hörn 22">
              <a:extLst>
                <a:ext uri="{FF2B5EF4-FFF2-40B4-BE49-F238E27FC236}">
                  <a16:creationId xmlns:a16="http://schemas.microsoft.com/office/drawing/2014/main" id="{6016B9D9-AF51-2C23-34AF-1D16750A18CC}"/>
                </a:ext>
              </a:extLst>
            </p:cNvPr>
            <p:cNvSpPr/>
            <p:nvPr/>
          </p:nvSpPr>
          <p:spPr>
            <a:xfrm>
              <a:off x="1566181" y="562679"/>
              <a:ext cx="3080975" cy="1290181"/>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Rektangel: rundade hörn 23">
              <a:extLst>
                <a:ext uri="{FF2B5EF4-FFF2-40B4-BE49-F238E27FC236}">
                  <a16:creationId xmlns:a16="http://schemas.microsoft.com/office/drawing/2014/main" id="{250C4D49-9B44-286E-A57D-EC6E8A7FA032}"/>
                </a:ext>
              </a:extLst>
            </p:cNvPr>
            <p:cNvSpPr/>
            <p:nvPr/>
          </p:nvSpPr>
          <p:spPr>
            <a:xfrm>
              <a:off x="1566181" y="5080791"/>
              <a:ext cx="3080975" cy="1290181"/>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320058797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 3">
            <a:extLst>
              <a:ext uri="{FF2B5EF4-FFF2-40B4-BE49-F238E27FC236}">
                <a16:creationId xmlns:a16="http://schemas.microsoft.com/office/drawing/2014/main" id="{85E92204-B0EB-43D2-2933-4D7574A263CA}"/>
              </a:ext>
            </a:extLst>
          </p:cNvPr>
          <p:cNvGrpSpPr/>
          <p:nvPr/>
        </p:nvGrpSpPr>
        <p:grpSpPr>
          <a:xfrm>
            <a:off x="804181" y="722376"/>
            <a:ext cx="10651966" cy="6044184"/>
            <a:chOff x="804181" y="722376"/>
            <a:chExt cx="10651966" cy="6044184"/>
          </a:xfrm>
        </p:grpSpPr>
        <p:sp>
          <p:nvSpPr>
            <p:cNvPr id="5" name="textruta 4">
              <a:extLst>
                <a:ext uri="{FF2B5EF4-FFF2-40B4-BE49-F238E27FC236}">
                  <a16:creationId xmlns:a16="http://schemas.microsoft.com/office/drawing/2014/main" id="{B25DEA7F-39F7-490F-0263-81E78212D580}"/>
                </a:ext>
              </a:extLst>
            </p:cNvPr>
            <p:cNvSpPr txBox="1"/>
            <p:nvPr/>
          </p:nvSpPr>
          <p:spPr>
            <a:xfrm>
              <a:off x="811441" y="3045582"/>
              <a:ext cx="2399215" cy="564121"/>
            </a:xfrm>
            <a:prstGeom prst="rect">
              <a:avLst/>
            </a:prstGeom>
            <a:solidFill>
              <a:srgbClr val="5F2987"/>
            </a:solidFill>
          </p:spPr>
          <p:txBody>
            <a:bodyPr wrap="square" rtlCol="0" anchor="ctr">
              <a:noAutofit/>
            </a:bodyPr>
            <a:lstStyle/>
            <a:p>
              <a:pPr algn="ctr"/>
              <a:r>
                <a:rPr lang="sv-SE" sz="1600">
                  <a:solidFill>
                    <a:schemeClr val="bg1"/>
                  </a:solidFill>
                  <a:latin typeface="Arial Narrow" panose="020B0606020202030204" pitchFamily="34" charset="0"/>
                  <a:cs typeface="Arial" panose="020B0604020202020204" pitchFamily="34" charset="0"/>
                </a:rPr>
                <a:t>Verksamhet och utveckling</a:t>
              </a:r>
            </a:p>
          </p:txBody>
        </p:sp>
        <p:sp>
          <p:nvSpPr>
            <p:cNvPr id="6" name="textruta 5">
              <a:extLst>
                <a:ext uri="{FF2B5EF4-FFF2-40B4-BE49-F238E27FC236}">
                  <a16:creationId xmlns:a16="http://schemas.microsoft.com/office/drawing/2014/main" id="{5147812B-A93C-935B-010B-754DE1E1D73B}"/>
                </a:ext>
              </a:extLst>
            </p:cNvPr>
            <p:cNvSpPr txBox="1"/>
            <p:nvPr/>
          </p:nvSpPr>
          <p:spPr>
            <a:xfrm>
              <a:off x="3267695" y="3045580"/>
              <a:ext cx="2348251" cy="564123"/>
            </a:xfrm>
            <a:prstGeom prst="rect">
              <a:avLst/>
            </a:prstGeom>
            <a:solidFill>
              <a:srgbClr val="5F2987"/>
            </a:solidFill>
          </p:spPr>
          <p:txBody>
            <a:bodyPr wrap="square" rtlCol="0" anchor="ctr">
              <a:noAutofit/>
            </a:bodyPr>
            <a:lstStyle/>
            <a:p>
              <a:pPr algn="ctr"/>
              <a:r>
                <a:rPr lang="sv-SE" sz="1600">
                  <a:solidFill>
                    <a:schemeClr val="bg1"/>
                  </a:solidFill>
                  <a:latin typeface="Arial Narrow" panose="020B0606020202030204" pitchFamily="34" charset="0"/>
                  <a:cs typeface="Arial" panose="020B0604020202020204" pitchFamily="34" charset="0"/>
                </a:rPr>
                <a:t>Kunskapsstyrning</a:t>
              </a:r>
            </a:p>
          </p:txBody>
        </p:sp>
        <p:sp>
          <p:nvSpPr>
            <p:cNvPr id="7" name="textruta 6">
              <a:extLst>
                <a:ext uri="{FF2B5EF4-FFF2-40B4-BE49-F238E27FC236}">
                  <a16:creationId xmlns:a16="http://schemas.microsoft.com/office/drawing/2014/main" id="{A52979F6-5961-A9D7-308F-BA52099AE119}"/>
                </a:ext>
              </a:extLst>
            </p:cNvPr>
            <p:cNvSpPr txBox="1"/>
            <p:nvPr/>
          </p:nvSpPr>
          <p:spPr>
            <a:xfrm>
              <a:off x="5666910" y="3047685"/>
              <a:ext cx="2348246" cy="562012"/>
            </a:xfrm>
            <a:prstGeom prst="rect">
              <a:avLst/>
            </a:prstGeom>
            <a:solidFill>
              <a:srgbClr val="5F2987"/>
            </a:solidFill>
          </p:spPr>
          <p:txBody>
            <a:bodyPr wrap="square" rtlCol="0" anchor="ctr">
              <a:noAutofit/>
            </a:bodyPr>
            <a:lstStyle/>
            <a:p>
              <a:pPr algn="ctr"/>
              <a:r>
                <a:rPr lang="sv-SE" sz="1600">
                  <a:solidFill>
                    <a:schemeClr val="bg1"/>
                  </a:solidFill>
                  <a:latin typeface="Arial Narrow" panose="020B0606020202030204" pitchFamily="34" charset="0"/>
                  <a:cs typeface="Arial" panose="020B0604020202020204" pitchFamily="34" charset="0"/>
                </a:rPr>
                <a:t>Utbildning &amp; kompetensförsörjning</a:t>
              </a:r>
            </a:p>
          </p:txBody>
        </p:sp>
        <p:sp>
          <p:nvSpPr>
            <p:cNvPr id="8" name="textruta 7">
              <a:extLst>
                <a:ext uri="{FF2B5EF4-FFF2-40B4-BE49-F238E27FC236}">
                  <a16:creationId xmlns:a16="http://schemas.microsoft.com/office/drawing/2014/main" id="{A3E1BAFD-57D2-2662-174F-010626952960}"/>
                </a:ext>
              </a:extLst>
            </p:cNvPr>
            <p:cNvSpPr txBox="1"/>
            <p:nvPr/>
          </p:nvSpPr>
          <p:spPr>
            <a:xfrm>
              <a:off x="8066120" y="3039644"/>
              <a:ext cx="1889094" cy="570054"/>
            </a:xfrm>
            <a:prstGeom prst="rect">
              <a:avLst/>
            </a:prstGeom>
            <a:solidFill>
              <a:srgbClr val="5F2987"/>
            </a:solidFill>
          </p:spPr>
          <p:txBody>
            <a:bodyPr wrap="square" rtlCol="0" anchor="ctr">
              <a:noAutofit/>
            </a:bodyPr>
            <a:lstStyle/>
            <a:p>
              <a:pPr algn="ctr"/>
              <a:r>
                <a:rPr lang="sv-SE" sz="1600">
                  <a:solidFill>
                    <a:schemeClr val="bg1"/>
                  </a:solidFill>
                  <a:latin typeface="Arial Narrow" panose="020B0606020202030204" pitchFamily="34" charset="0"/>
                  <a:cs typeface="Arial" panose="020B0604020202020204" pitchFamily="34" charset="0"/>
                </a:rPr>
                <a:t>Digitalisering &amp; e-hälsa</a:t>
              </a:r>
            </a:p>
          </p:txBody>
        </p:sp>
        <p:cxnSp>
          <p:nvCxnSpPr>
            <p:cNvPr id="9" name="Rak koppling 8">
              <a:extLst>
                <a:ext uri="{FF2B5EF4-FFF2-40B4-BE49-F238E27FC236}">
                  <a16:creationId xmlns:a16="http://schemas.microsoft.com/office/drawing/2014/main" id="{D87039AE-9768-11A0-70E3-05A536315AC1}"/>
                </a:ext>
              </a:extLst>
            </p:cNvPr>
            <p:cNvCxnSpPr>
              <a:cxnSpLocks/>
            </p:cNvCxnSpPr>
            <p:nvPr/>
          </p:nvCxnSpPr>
          <p:spPr>
            <a:xfrm>
              <a:off x="811441" y="2985701"/>
              <a:ext cx="9138778"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10" name="textruta 9">
              <a:extLst>
                <a:ext uri="{FF2B5EF4-FFF2-40B4-BE49-F238E27FC236}">
                  <a16:creationId xmlns:a16="http://schemas.microsoft.com/office/drawing/2014/main" id="{97481947-7954-A368-E5B5-059A8AA9E12A}"/>
                </a:ext>
              </a:extLst>
            </p:cNvPr>
            <p:cNvSpPr txBox="1"/>
            <p:nvPr/>
          </p:nvSpPr>
          <p:spPr>
            <a:xfrm>
              <a:off x="818925" y="3639214"/>
              <a:ext cx="2391731" cy="3127346"/>
            </a:xfrm>
            <a:prstGeom prst="rect">
              <a:avLst/>
            </a:prstGeom>
            <a:solidFill>
              <a:schemeClr val="bg1"/>
            </a:solidFill>
            <a:ln w="9525">
              <a:solidFill>
                <a:srgbClr val="5A2781"/>
              </a:solidFill>
            </a:ln>
          </p:spPr>
          <p:style>
            <a:lnRef idx="2">
              <a:schemeClr val="accent6"/>
            </a:lnRef>
            <a:fillRef idx="1">
              <a:schemeClr val="lt1"/>
            </a:fillRef>
            <a:effectRef idx="0">
              <a:schemeClr val="accent6"/>
            </a:effectRef>
            <a:fontRef idx="minor">
              <a:schemeClr val="dk1"/>
            </a:fontRef>
          </p:style>
          <p:txBody>
            <a:bodyPr wrap="square" lIns="91440" tIns="45720" rIns="91440" bIns="45720" rtlCol="0" anchor="t">
              <a:noAutofit/>
            </a:bodyPr>
            <a:lstStyle/>
            <a:p>
              <a:pPr>
                <a:spcAft>
                  <a:spcPts val="600"/>
                </a:spcAft>
              </a:pPr>
              <a:r>
                <a:rPr lang="sv-SE" sz="1600">
                  <a:latin typeface="Arial Narrow" panose="020B0606020202030204" pitchFamily="34" charset="0"/>
                </a:rPr>
                <a:t>21 Verksamhetschefsgrupper</a:t>
              </a:r>
            </a:p>
            <a:p>
              <a:pPr>
                <a:spcAft>
                  <a:spcPts val="600"/>
                </a:spcAft>
              </a:pPr>
              <a:r>
                <a:rPr lang="sv-SE" sz="1600">
                  <a:latin typeface="Arial Narrow" panose="020B0606020202030204" pitchFamily="34" charset="0"/>
                </a:rPr>
                <a:t>Ambulanshelikopter</a:t>
              </a:r>
            </a:p>
            <a:p>
              <a:pPr>
                <a:spcAft>
                  <a:spcPts val="600"/>
                </a:spcAft>
              </a:pPr>
              <a:r>
                <a:rPr lang="sv-SE" sz="1600">
                  <a:latin typeface="Arial Narrow"/>
                </a:rPr>
                <a:t>Ekonomichefer HS</a:t>
              </a:r>
              <a:endParaRPr lang="sv-SE" sz="1600">
                <a:latin typeface="Arial Narrow" panose="020B0606020202030204" pitchFamily="34" charset="0"/>
              </a:endParaRPr>
            </a:p>
            <a:p>
              <a:pPr>
                <a:spcAft>
                  <a:spcPts val="600"/>
                </a:spcAft>
              </a:pPr>
              <a:r>
                <a:rPr lang="sv-SE" sz="1600">
                  <a:latin typeface="Arial Narrow" panose="020B0606020202030204" pitchFamily="34" charset="0"/>
                </a:rPr>
                <a:t>Nätverk God och nära vård</a:t>
              </a:r>
            </a:p>
            <a:p>
              <a:pPr>
                <a:spcAft>
                  <a:spcPts val="600"/>
                </a:spcAft>
              </a:pPr>
              <a:r>
                <a:rPr lang="sv-SE" sz="1600">
                  <a:latin typeface="Arial Narrow" panose="020B0606020202030204" pitchFamily="34" charset="0"/>
                </a:rPr>
                <a:t>Produktionsplaneringsgrupp</a:t>
              </a:r>
            </a:p>
            <a:p>
              <a:pPr marR="0" lvl="0" algn="l" defTabSz="914400" rtl="0" eaLnBrk="1" fontAlgn="auto" latinLnBrk="0" hangingPunct="1">
                <a:spcBef>
                  <a:spcPts val="0"/>
                </a:spcBef>
                <a:spcAft>
                  <a:spcPts val="600"/>
                </a:spcAft>
                <a:buClrTx/>
                <a:buSzTx/>
                <a:tabLst/>
                <a:defRPr/>
              </a:pPr>
              <a:r>
                <a:rPr lang="sv-SE" sz="1600">
                  <a:latin typeface="Arial Narrow" panose="020B0606020202030204" pitchFamily="34" charset="0"/>
                </a:rPr>
                <a:t>Samverkansgrupp nationell högspecialiserad vård</a:t>
              </a:r>
            </a:p>
            <a:p>
              <a:pPr>
                <a:spcAft>
                  <a:spcPts val="600"/>
                </a:spcAft>
                <a:defRPr/>
              </a:pPr>
              <a:r>
                <a:rPr lang="sv-SE" sz="1600">
                  <a:latin typeface="Arial Narrow"/>
                </a:rPr>
                <a:t>Standardiseringsgruppen</a:t>
              </a:r>
              <a:endParaRPr lang="sv-SE" sz="1600">
                <a:latin typeface="Arial Narrow" panose="020B0606020202030204" pitchFamily="34" charset="0"/>
              </a:endParaRPr>
            </a:p>
            <a:p>
              <a:pPr marR="0" lvl="0" algn="l" defTabSz="914400" rtl="0" eaLnBrk="1" fontAlgn="auto" latinLnBrk="0" hangingPunct="1">
                <a:spcBef>
                  <a:spcPts val="0"/>
                </a:spcBef>
                <a:spcAft>
                  <a:spcPts val="600"/>
                </a:spcAft>
                <a:buClrTx/>
                <a:buSzTx/>
                <a:tabLst/>
                <a:defRPr/>
              </a:pPr>
              <a:r>
                <a:rPr lang="sv-SE" sz="1600">
                  <a:latin typeface="Arial Narrow" panose="020B0606020202030204" pitchFamily="34" charset="0"/>
                </a:rPr>
                <a:t>Upphandlingsgrupp</a:t>
              </a:r>
            </a:p>
            <a:p>
              <a:pPr marR="0" lvl="0" algn="l" defTabSz="914400" rtl="0" eaLnBrk="1" fontAlgn="auto" latinLnBrk="0" hangingPunct="1">
                <a:spcBef>
                  <a:spcPts val="0"/>
                </a:spcBef>
                <a:spcAft>
                  <a:spcPts val="600"/>
                </a:spcAft>
                <a:buClrTx/>
                <a:buSzTx/>
                <a:tabLst/>
                <a:defRPr/>
              </a:pPr>
              <a:r>
                <a:rPr lang="sv-SE" sz="1600">
                  <a:latin typeface="Arial Narrow" panose="020B0606020202030204" pitchFamily="34" charset="0"/>
                </a:rPr>
                <a:t>Vårdavtalsgrupp</a:t>
              </a:r>
            </a:p>
          </p:txBody>
        </p:sp>
        <p:sp>
          <p:nvSpPr>
            <p:cNvPr id="11" name="textruta 10">
              <a:extLst>
                <a:ext uri="{FF2B5EF4-FFF2-40B4-BE49-F238E27FC236}">
                  <a16:creationId xmlns:a16="http://schemas.microsoft.com/office/drawing/2014/main" id="{7EFF39DB-F80B-280F-2B22-D94B65C5B9D1}"/>
                </a:ext>
              </a:extLst>
            </p:cNvPr>
            <p:cNvSpPr txBox="1"/>
            <p:nvPr/>
          </p:nvSpPr>
          <p:spPr>
            <a:xfrm>
              <a:off x="3267695" y="3638399"/>
              <a:ext cx="2348247" cy="2403430"/>
            </a:xfrm>
            <a:prstGeom prst="rect">
              <a:avLst/>
            </a:prstGeom>
            <a:solidFill>
              <a:schemeClr val="bg1"/>
            </a:solidFill>
            <a:ln w="9525">
              <a:solidFill>
                <a:srgbClr val="5A2781"/>
              </a:solidFill>
            </a:ln>
          </p:spPr>
          <p:style>
            <a:lnRef idx="2">
              <a:schemeClr val="accent6"/>
            </a:lnRef>
            <a:fillRef idx="1">
              <a:schemeClr val="lt1"/>
            </a:fillRef>
            <a:effectRef idx="0">
              <a:schemeClr val="accent6"/>
            </a:effectRef>
            <a:fontRef idx="minor">
              <a:schemeClr val="dk1"/>
            </a:fontRef>
          </p:style>
          <p:txBody>
            <a:bodyPr wrap="square" rtlCol="0">
              <a:noAutofit/>
            </a:bodyPr>
            <a:lstStyle/>
            <a:p>
              <a:pPr>
                <a:spcAft>
                  <a:spcPts val="1200"/>
                </a:spcAft>
              </a:pPr>
              <a:r>
                <a:rPr lang="sv-SE" sz="1600" dirty="0">
                  <a:latin typeface="Arial Narrow" panose="020B0606020202030204" pitchFamily="34" charset="0"/>
                </a:rPr>
                <a:t>Kunskapsstyrningsgrupp</a:t>
              </a:r>
            </a:p>
            <a:p>
              <a:pPr>
                <a:spcAft>
                  <a:spcPts val="1200"/>
                </a:spcAft>
              </a:pPr>
              <a:r>
                <a:rPr lang="sv-SE" sz="1600" dirty="0">
                  <a:latin typeface="Arial Narrow" panose="020B0606020202030204" pitchFamily="34" charset="0"/>
                </a:rPr>
                <a:t>26 sjukvårdsregionala programområden (RPO)</a:t>
              </a:r>
            </a:p>
            <a:p>
              <a:pPr>
                <a:spcAft>
                  <a:spcPts val="1200"/>
                </a:spcAft>
              </a:pPr>
              <a:r>
                <a:rPr lang="sv-SE" sz="1600" dirty="0">
                  <a:latin typeface="Arial Narrow" panose="020B0606020202030204" pitchFamily="34" charset="0"/>
                </a:rPr>
                <a:t>Sjukvårdsregionala samverkansgrupper (RSG)</a:t>
              </a:r>
            </a:p>
            <a:p>
              <a:pPr>
                <a:spcAft>
                  <a:spcPts val="1200"/>
                </a:spcAft>
              </a:pPr>
              <a:r>
                <a:rPr lang="sv-SE" sz="1600" dirty="0">
                  <a:latin typeface="Arial Narrow" panose="020B0606020202030204" pitchFamily="34" charset="0"/>
                </a:rPr>
                <a:t>Sjukvårdsregionala arbetsgrupper (RAG)</a:t>
              </a:r>
            </a:p>
            <a:p>
              <a:endParaRPr lang="sv-SE" sz="1600" dirty="0">
                <a:latin typeface="Arial Narrow" panose="020B0606020202030204" pitchFamily="34" charset="0"/>
              </a:endParaRPr>
            </a:p>
          </p:txBody>
        </p:sp>
        <p:sp>
          <p:nvSpPr>
            <p:cNvPr id="12" name="textruta 11">
              <a:extLst>
                <a:ext uri="{FF2B5EF4-FFF2-40B4-BE49-F238E27FC236}">
                  <a16:creationId xmlns:a16="http://schemas.microsoft.com/office/drawing/2014/main" id="{ADE86493-C351-BB2D-9942-146986E39DB1}"/>
                </a:ext>
              </a:extLst>
            </p:cNvPr>
            <p:cNvSpPr txBox="1"/>
            <p:nvPr/>
          </p:nvSpPr>
          <p:spPr>
            <a:xfrm>
              <a:off x="5666910" y="3638400"/>
              <a:ext cx="2348246" cy="1857965"/>
            </a:xfrm>
            <a:prstGeom prst="rect">
              <a:avLst/>
            </a:prstGeom>
            <a:solidFill>
              <a:schemeClr val="bg1"/>
            </a:solidFill>
            <a:ln w="9525">
              <a:solidFill>
                <a:srgbClr val="5A2781"/>
              </a:solidFill>
            </a:ln>
          </p:spPr>
          <p:style>
            <a:lnRef idx="2">
              <a:schemeClr val="accent6"/>
            </a:lnRef>
            <a:fillRef idx="1">
              <a:schemeClr val="lt1"/>
            </a:fillRef>
            <a:effectRef idx="0">
              <a:schemeClr val="accent6"/>
            </a:effectRef>
            <a:fontRef idx="minor">
              <a:schemeClr val="dk1"/>
            </a:fontRef>
          </p:style>
          <p:txBody>
            <a:bodyPr wrap="square" rtlCol="0">
              <a:noAutofit/>
            </a:bodyPr>
            <a:lstStyle/>
            <a:p>
              <a:pPr>
                <a:spcAft>
                  <a:spcPts val="1200"/>
                </a:spcAft>
              </a:pPr>
              <a:r>
                <a:rPr lang="sv-SE" sz="1600">
                  <a:latin typeface="Arial Narrow" panose="020B0606020202030204" pitchFamily="34" charset="0"/>
                  <a:cs typeface="Arial" panose="020B0604020202020204" pitchFamily="34" charset="0"/>
                </a:rPr>
                <a:t>HR-chefer hälso- och sjukvård</a:t>
              </a:r>
            </a:p>
            <a:p>
              <a:pPr>
                <a:spcAft>
                  <a:spcPts val="1200"/>
                </a:spcAft>
              </a:pPr>
              <a:r>
                <a:rPr lang="sv-SE" sz="1600">
                  <a:latin typeface="Arial Narrow" panose="020B0606020202030204" pitchFamily="34" charset="0"/>
                  <a:cs typeface="Arial" panose="020B0604020202020204" pitchFamily="34" charset="0"/>
                </a:rPr>
                <a:t>Regionalt vårdkompetensråd</a:t>
              </a:r>
            </a:p>
            <a:p>
              <a:endParaRPr lang="sv-SE" sz="1600">
                <a:latin typeface="Arial Narrow" panose="020B0606020202030204" pitchFamily="34" charset="0"/>
                <a:cs typeface="Arial" panose="020B0604020202020204" pitchFamily="34" charset="0"/>
              </a:endParaRPr>
            </a:p>
          </p:txBody>
        </p:sp>
        <p:sp>
          <p:nvSpPr>
            <p:cNvPr id="13" name="textruta 12">
              <a:extLst>
                <a:ext uri="{FF2B5EF4-FFF2-40B4-BE49-F238E27FC236}">
                  <a16:creationId xmlns:a16="http://schemas.microsoft.com/office/drawing/2014/main" id="{0E7E3868-2EF1-FF81-E2C6-2E9E7BE41ECB}"/>
                </a:ext>
              </a:extLst>
            </p:cNvPr>
            <p:cNvSpPr txBox="1"/>
            <p:nvPr/>
          </p:nvSpPr>
          <p:spPr>
            <a:xfrm>
              <a:off x="8066120" y="3638400"/>
              <a:ext cx="1889093" cy="1293285"/>
            </a:xfrm>
            <a:prstGeom prst="rect">
              <a:avLst/>
            </a:prstGeom>
            <a:solidFill>
              <a:schemeClr val="bg1"/>
            </a:solidFill>
            <a:ln w="9525">
              <a:solidFill>
                <a:srgbClr val="5A2781"/>
              </a:solidFill>
            </a:ln>
          </p:spPr>
          <p:style>
            <a:lnRef idx="2">
              <a:schemeClr val="accent6"/>
            </a:lnRef>
            <a:fillRef idx="1">
              <a:schemeClr val="lt1"/>
            </a:fillRef>
            <a:effectRef idx="0">
              <a:schemeClr val="accent6"/>
            </a:effectRef>
            <a:fontRef idx="minor">
              <a:schemeClr val="dk1"/>
            </a:fontRef>
          </p:style>
          <p:txBody>
            <a:bodyPr wrap="square" rtlCol="0">
              <a:noAutofit/>
            </a:bodyPr>
            <a:lstStyle/>
            <a:p>
              <a:r>
                <a:rPr lang="sv-SE" sz="1600">
                  <a:latin typeface="Arial Narrow" panose="020B0606020202030204" pitchFamily="34" charset="0"/>
                  <a:cs typeface="Arial" panose="020B0604020202020204" pitchFamily="34" charset="0"/>
                </a:rPr>
                <a:t>Informations-säkerhetsgrupp</a:t>
              </a:r>
            </a:p>
          </p:txBody>
        </p:sp>
        <p:sp>
          <p:nvSpPr>
            <p:cNvPr id="14" name="textruta 13">
              <a:extLst>
                <a:ext uri="{FF2B5EF4-FFF2-40B4-BE49-F238E27FC236}">
                  <a16:creationId xmlns:a16="http://schemas.microsoft.com/office/drawing/2014/main" id="{29A6BF0F-B3C9-AE65-FD9D-F7DAD7F281B7}"/>
                </a:ext>
              </a:extLst>
            </p:cNvPr>
            <p:cNvSpPr txBox="1"/>
            <p:nvPr/>
          </p:nvSpPr>
          <p:spPr>
            <a:xfrm>
              <a:off x="10105791" y="2985701"/>
              <a:ext cx="1350356" cy="810077"/>
            </a:xfrm>
            <a:prstGeom prst="rect">
              <a:avLst/>
            </a:prstGeom>
            <a:solidFill>
              <a:schemeClr val="accent5">
                <a:lumMod val="20000"/>
                <a:lumOff val="80000"/>
              </a:schemeClr>
            </a:solidFill>
            <a:ln w="12700" cap="rnd">
              <a:solidFill>
                <a:srgbClr val="0070C0"/>
              </a:solidFill>
              <a:prstDash val="solid"/>
            </a:ln>
          </p:spPr>
          <p:txBody>
            <a:bodyPr wrap="square">
              <a:spAutoFit/>
            </a:bodyPr>
            <a:lstStyle/>
            <a:p>
              <a:pPr>
                <a:spcAft>
                  <a:spcPts val="600"/>
                </a:spcAft>
              </a:pPr>
              <a:r>
                <a:rPr lang="sv-SE" sz="1600">
                  <a:latin typeface="Arial Narrow" panose="020B0606020202030204" pitchFamily="34" charset="0"/>
                </a:rPr>
                <a:t>Gemensamt finansierade verksamheter</a:t>
              </a:r>
            </a:p>
          </p:txBody>
        </p:sp>
        <p:grpSp>
          <p:nvGrpSpPr>
            <p:cNvPr id="15" name="Grupp 14">
              <a:extLst>
                <a:ext uri="{FF2B5EF4-FFF2-40B4-BE49-F238E27FC236}">
                  <a16:creationId xmlns:a16="http://schemas.microsoft.com/office/drawing/2014/main" id="{0B1FEAC8-49BA-8BA7-93A6-A8CC26787C36}"/>
                </a:ext>
              </a:extLst>
            </p:cNvPr>
            <p:cNvGrpSpPr/>
            <p:nvPr/>
          </p:nvGrpSpPr>
          <p:grpSpPr>
            <a:xfrm>
              <a:off x="804181" y="722376"/>
              <a:ext cx="9153297" cy="2210486"/>
              <a:chOff x="828947" y="2123775"/>
              <a:chExt cx="9153297" cy="2300195"/>
            </a:xfrm>
          </p:grpSpPr>
          <p:cxnSp>
            <p:nvCxnSpPr>
              <p:cNvPr id="16" name="Rak koppling 15">
                <a:extLst>
                  <a:ext uri="{FF2B5EF4-FFF2-40B4-BE49-F238E27FC236}">
                    <a16:creationId xmlns:a16="http://schemas.microsoft.com/office/drawing/2014/main" id="{D9E4F280-DDB7-543E-0CA7-9B05C61A1281}"/>
                  </a:ext>
                </a:extLst>
              </p:cNvPr>
              <p:cNvCxnSpPr>
                <a:cxnSpLocks/>
                <a:endCxn id="31" idx="1"/>
              </p:cNvCxnSpPr>
              <p:nvPr/>
            </p:nvCxnSpPr>
            <p:spPr>
              <a:xfrm>
                <a:off x="6280238" y="3064003"/>
                <a:ext cx="263521"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7" name="Rak koppling 16">
                <a:extLst>
                  <a:ext uri="{FF2B5EF4-FFF2-40B4-BE49-F238E27FC236}">
                    <a16:creationId xmlns:a16="http://schemas.microsoft.com/office/drawing/2014/main" id="{9B8B95BC-2F98-6B58-A76B-A32ED14193AC}"/>
                  </a:ext>
                </a:extLst>
              </p:cNvPr>
              <p:cNvCxnSpPr>
                <a:cxnSpLocks/>
                <a:endCxn id="34" idx="1"/>
              </p:cNvCxnSpPr>
              <p:nvPr/>
            </p:nvCxnSpPr>
            <p:spPr>
              <a:xfrm>
                <a:off x="6280238" y="3844196"/>
                <a:ext cx="266469"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8" name="Rak koppling 17">
                <a:extLst>
                  <a:ext uri="{FF2B5EF4-FFF2-40B4-BE49-F238E27FC236}">
                    <a16:creationId xmlns:a16="http://schemas.microsoft.com/office/drawing/2014/main" id="{05336831-316F-5F87-4321-35B8DA14E3DD}"/>
                  </a:ext>
                </a:extLst>
              </p:cNvPr>
              <p:cNvCxnSpPr>
                <a:cxnSpLocks/>
                <a:stCxn id="29" idx="3"/>
                <a:endCxn id="32" idx="1"/>
              </p:cNvCxnSpPr>
              <p:nvPr/>
            </p:nvCxnSpPr>
            <p:spPr>
              <a:xfrm flipV="1">
                <a:off x="6016718" y="3449091"/>
                <a:ext cx="527041" cy="377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9" name="Rak koppling 18">
                <a:extLst>
                  <a:ext uri="{FF2B5EF4-FFF2-40B4-BE49-F238E27FC236}">
                    <a16:creationId xmlns:a16="http://schemas.microsoft.com/office/drawing/2014/main" id="{B12FD00F-7875-7245-1E4F-5ADA33CC7242}"/>
                  </a:ext>
                </a:extLst>
              </p:cNvPr>
              <p:cNvCxnSpPr>
                <a:cxnSpLocks/>
                <a:stCxn id="22" idx="2"/>
                <a:endCxn id="28" idx="0"/>
              </p:cNvCxnSpPr>
              <p:nvPr/>
            </p:nvCxnSpPr>
            <p:spPr>
              <a:xfrm flipH="1">
                <a:off x="4671536" y="2739328"/>
                <a:ext cx="273" cy="110697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0" name="Rak koppling 19">
                <a:extLst>
                  <a:ext uri="{FF2B5EF4-FFF2-40B4-BE49-F238E27FC236}">
                    <a16:creationId xmlns:a16="http://schemas.microsoft.com/office/drawing/2014/main" id="{E0BECBD4-73E0-8DD3-C1D7-7B5BE33ED03F}"/>
                  </a:ext>
                </a:extLst>
              </p:cNvPr>
              <p:cNvCxnSpPr>
                <a:cxnSpLocks/>
              </p:cNvCxnSpPr>
              <p:nvPr/>
            </p:nvCxnSpPr>
            <p:spPr>
              <a:xfrm flipV="1">
                <a:off x="6289013" y="3058194"/>
                <a:ext cx="0" cy="118111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1" name="Rak koppling 20">
                <a:extLst>
                  <a:ext uri="{FF2B5EF4-FFF2-40B4-BE49-F238E27FC236}">
                    <a16:creationId xmlns:a16="http://schemas.microsoft.com/office/drawing/2014/main" id="{D02CD284-B724-B79B-7B27-0BBC288072C4}"/>
                  </a:ext>
                </a:extLst>
              </p:cNvPr>
              <p:cNvCxnSpPr>
                <a:cxnSpLocks/>
                <a:stCxn id="22" idx="3"/>
                <a:endCxn id="27" idx="1"/>
              </p:cNvCxnSpPr>
              <p:nvPr/>
            </p:nvCxnSpPr>
            <p:spPr>
              <a:xfrm>
                <a:off x="6019903" y="2431552"/>
                <a:ext cx="523856"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2" name="textruta 21">
                <a:extLst>
                  <a:ext uri="{FF2B5EF4-FFF2-40B4-BE49-F238E27FC236}">
                    <a16:creationId xmlns:a16="http://schemas.microsoft.com/office/drawing/2014/main" id="{09AFA084-474F-3E0D-44BE-8DF815AFAB5F}"/>
                  </a:ext>
                </a:extLst>
              </p:cNvPr>
              <p:cNvSpPr txBox="1"/>
              <p:nvPr/>
            </p:nvSpPr>
            <p:spPr>
              <a:xfrm>
                <a:off x="3323715" y="2123775"/>
                <a:ext cx="2696188" cy="615553"/>
              </a:xfrm>
              <a:prstGeom prst="rect">
                <a:avLst/>
              </a:prstGeom>
              <a:solidFill>
                <a:srgbClr val="002060"/>
              </a:solidFill>
            </p:spPr>
            <p:txBody>
              <a:bodyPr wrap="square" anchor="ctr">
                <a:spAutoFit/>
              </a:bodyPr>
              <a:lstStyle/>
              <a:p>
                <a:pPr lvl="0" algn="ctr"/>
                <a:r>
                  <a:rPr lang="sv-SE">
                    <a:solidFill>
                      <a:schemeClr val="bg1"/>
                    </a:solidFill>
                    <a:latin typeface="Arial Narrow" panose="020B0606020202030204" pitchFamily="34" charset="0"/>
                    <a:cs typeface="Arial" panose="020B0604020202020204" pitchFamily="34" charset="0"/>
                  </a:rPr>
                  <a:t>Samverkansnämnden </a:t>
                </a:r>
              </a:p>
              <a:p>
                <a:pPr lvl="0" algn="ctr"/>
                <a:r>
                  <a:rPr lang="sv-SE" sz="1600">
                    <a:solidFill>
                      <a:schemeClr val="bg1"/>
                    </a:solidFill>
                    <a:latin typeface="Arial Narrow" panose="020B0606020202030204" pitchFamily="34" charset="0"/>
                    <a:cs typeface="Arial" panose="020B0604020202020204" pitchFamily="34" charset="0"/>
                  </a:rPr>
                  <a:t>21 ledamöter</a:t>
                </a:r>
              </a:p>
            </p:txBody>
          </p:sp>
          <p:sp>
            <p:nvSpPr>
              <p:cNvPr id="23" name="textruta 22">
                <a:extLst>
                  <a:ext uri="{FF2B5EF4-FFF2-40B4-BE49-F238E27FC236}">
                    <a16:creationId xmlns:a16="http://schemas.microsoft.com/office/drawing/2014/main" id="{D5A8A368-7EE8-785A-41D7-78690257DE4C}"/>
                  </a:ext>
                </a:extLst>
              </p:cNvPr>
              <p:cNvSpPr txBox="1"/>
              <p:nvPr/>
            </p:nvSpPr>
            <p:spPr>
              <a:xfrm>
                <a:off x="838200" y="3269399"/>
                <a:ext cx="2077699" cy="369332"/>
              </a:xfrm>
              <a:prstGeom prst="rect">
                <a:avLst/>
              </a:prstGeom>
              <a:solidFill>
                <a:srgbClr val="5F2987"/>
              </a:solidFill>
              <a:ln>
                <a:noFill/>
              </a:ln>
            </p:spPr>
            <p:txBody>
              <a:bodyPr wrap="square" rtlCol="0" anchor="ctr">
                <a:spAutoFit/>
              </a:bodyPr>
              <a:lstStyle/>
              <a:p>
                <a:pPr algn="ctr"/>
                <a:r>
                  <a:rPr lang="sv-SE">
                    <a:solidFill>
                      <a:schemeClr val="bg1"/>
                    </a:solidFill>
                    <a:latin typeface="Arial Narrow" panose="020B0606020202030204" pitchFamily="34" charset="0"/>
                    <a:cs typeface="Arial" panose="020B0604020202020204" pitchFamily="34" charset="0"/>
                  </a:rPr>
                  <a:t>Kansli</a:t>
                </a:r>
              </a:p>
            </p:txBody>
          </p:sp>
          <p:cxnSp>
            <p:nvCxnSpPr>
              <p:cNvPr id="24" name="Rak koppling 23">
                <a:extLst>
                  <a:ext uri="{FF2B5EF4-FFF2-40B4-BE49-F238E27FC236}">
                    <a16:creationId xmlns:a16="http://schemas.microsoft.com/office/drawing/2014/main" id="{A51AC79D-F658-0325-CAFB-756112D42FF6}"/>
                  </a:ext>
                </a:extLst>
              </p:cNvPr>
              <p:cNvCxnSpPr>
                <a:cxnSpLocks/>
              </p:cNvCxnSpPr>
              <p:nvPr/>
            </p:nvCxnSpPr>
            <p:spPr>
              <a:xfrm>
                <a:off x="838472" y="2811420"/>
                <a:ext cx="9138506"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25" name="textruta 24">
                <a:extLst>
                  <a:ext uri="{FF2B5EF4-FFF2-40B4-BE49-F238E27FC236}">
                    <a16:creationId xmlns:a16="http://schemas.microsoft.com/office/drawing/2014/main" id="{2F00858F-3AC9-8632-70F1-35D20D5D862F}"/>
                  </a:ext>
                </a:extLst>
              </p:cNvPr>
              <p:cNvSpPr txBox="1"/>
              <p:nvPr/>
            </p:nvSpPr>
            <p:spPr>
              <a:xfrm>
                <a:off x="828947" y="2285080"/>
                <a:ext cx="1549220" cy="369332"/>
              </a:xfrm>
              <a:prstGeom prst="rect">
                <a:avLst/>
              </a:prstGeom>
              <a:noFill/>
            </p:spPr>
            <p:txBody>
              <a:bodyPr wrap="square" rtlCol="0">
                <a:spAutoFit/>
              </a:bodyPr>
              <a:lstStyle/>
              <a:p>
                <a:r>
                  <a:rPr lang="sv-SE">
                    <a:latin typeface="Arial Narrow" panose="020B0606020202030204" pitchFamily="34" charset="0"/>
                    <a:cs typeface="Arial" panose="020B0604020202020204" pitchFamily="34" charset="0"/>
                  </a:rPr>
                  <a:t>Politisk nivå</a:t>
                </a:r>
              </a:p>
            </p:txBody>
          </p:sp>
          <p:sp>
            <p:nvSpPr>
              <p:cNvPr id="26" name="textruta 25">
                <a:extLst>
                  <a:ext uri="{FF2B5EF4-FFF2-40B4-BE49-F238E27FC236}">
                    <a16:creationId xmlns:a16="http://schemas.microsoft.com/office/drawing/2014/main" id="{613BA655-F0C3-24A3-1123-98C5F8762F5D}"/>
                  </a:ext>
                </a:extLst>
              </p:cNvPr>
              <p:cNvSpPr txBox="1"/>
              <p:nvPr/>
            </p:nvSpPr>
            <p:spPr>
              <a:xfrm>
                <a:off x="828947" y="2871136"/>
                <a:ext cx="2311798" cy="369332"/>
              </a:xfrm>
              <a:prstGeom prst="rect">
                <a:avLst/>
              </a:prstGeom>
              <a:noFill/>
            </p:spPr>
            <p:txBody>
              <a:bodyPr wrap="square" rtlCol="0">
                <a:spAutoFit/>
              </a:bodyPr>
              <a:lstStyle/>
              <a:p>
                <a:r>
                  <a:rPr lang="sv-SE">
                    <a:latin typeface="Arial Narrow" panose="020B0606020202030204" pitchFamily="34" charset="0"/>
                    <a:cs typeface="Arial" panose="020B0604020202020204" pitchFamily="34" charset="0"/>
                  </a:rPr>
                  <a:t>Tjänstemannanivå</a:t>
                </a:r>
              </a:p>
            </p:txBody>
          </p:sp>
          <p:sp>
            <p:nvSpPr>
              <p:cNvPr id="27" name="textruta 26">
                <a:extLst>
                  <a:ext uri="{FF2B5EF4-FFF2-40B4-BE49-F238E27FC236}">
                    <a16:creationId xmlns:a16="http://schemas.microsoft.com/office/drawing/2014/main" id="{BE252D90-5283-B95C-C678-1A1724791FF7}"/>
                  </a:ext>
                </a:extLst>
              </p:cNvPr>
              <p:cNvSpPr txBox="1"/>
              <p:nvPr/>
            </p:nvSpPr>
            <p:spPr>
              <a:xfrm>
                <a:off x="6543759" y="2123775"/>
                <a:ext cx="2859052" cy="615553"/>
              </a:xfrm>
              <a:prstGeom prst="rect">
                <a:avLst/>
              </a:prstGeom>
              <a:solidFill>
                <a:srgbClr val="002060"/>
              </a:solidFill>
            </p:spPr>
            <p:txBody>
              <a:bodyPr wrap="square" anchor="ctr">
                <a:spAutoFit/>
              </a:bodyPr>
              <a:lstStyle/>
              <a:p>
                <a:pPr lvl="0" algn="ctr"/>
                <a:r>
                  <a:rPr lang="sv-SE">
                    <a:solidFill>
                      <a:schemeClr val="bg1"/>
                    </a:solidFill>
                    <a:latin typeface="Arial Narrow" panose="020B0606020202030204" pitchFamily="34" charset="0"/>
                    <a:cs typeface="Arial" panose="020B0604020202020204" pitchFamily="34" charset="0"/>
                  </a:rPr>
                  <a:t>Arbetsutskott</a:t>
                </a:r>
              </a:p>
              <a:p>
                <a:pPr lvl="0" algn="ctr"/>
                <a:r>
                  <a:rPr lang="sv-SE" sz="1600">
                    <a:solidFill>
                      <a:schemeClr val="bg1"/>
                    </a:solidFill>
                    <a:latin typeface="Arial Narrow" panose="020B0606020202030204" pitchFamily="34" charset="0"/>
                    <a:cs typeface="Arial" panose="020B0604020202020204" pitchFamily="34" charset="0"/>
                  </a:rPr>
                  <a:t>7 ledamöter</a:t>
                </a:r>
              </a:p>
            </p:txBody>
          </p:sp>
          <p:sp>
            <p:nvSpPr>
              <p:cNvPr id="28" name="textruta 27">
                <a:extLst>
                  <a:ext uri="{FF2B5EF4-FFF2-40B4-BE49-F238E27FC236}">
                    <a16:creationId xmlns:a16="http://schemas.microsoft.com/office/drawing/2014/main" id="{945599AC-1452-2494-CBA8-8ADAC6DF0836}"/>
                  </a:ext>
                </a:extLst>
              </p:cNvPr>
              <p:cNvSpPr txBox="1"/>
              <p:nvPr/>
            </p:nvSpPr>
            <p:spPr>
              <a:xfrm>
                <a:off x="3323443" y="3846298"/>
                <a:ext cx="2696186" cy="369332"/>
              </a:xfrm>
              <a:prstGeom prst="rect">
                <a:avLst/>
              </a:prstGeom>
              <a:solidFill>
                <a:srgbClr val="0070C0"/>
              </a:solidFill>
            </p:spPr>
            <p:txBody>
              <a:bodyPr wrap="square" rtlCol="0" anchor="ctr">
                <a:spAutoFit/>
              </a:bodyPr>
              <a:lstStyle/>
              <a:p>
                <a:pPr lvl="0" algn="ctr"/>
                <a:r>
                  <a:rPr lang="sv-SE" kern="1200">
                    <a:solidFill>
                      <a:prstClr val="white"/>
                    </a:solidFill>
                    <a:latin typeface="Arial Narrow" panose="020B0606020202030204" pitchFamily="34" charset="0"/>
                    <a:cs typeface="Arial" panose="020B0604020202020204" pitchFamily="34" charset="0"/>
                  </a:rPr>
                  <a:t>Ledningsgrupp</a:t>
                </a:r>
              </a:p>
            </p:txBody>
          </p:sp>
          <p:sp>
            <p:nvSpPr>
              <p:cNvPr id="29" name="textruta 28">
                <a:extLst>
                  <a:ext uri="{FF2B5EF4-FFF2-40B4-BE49-F238E27FC236}">
                    <a16:creationId xmlns:a16="http://schemas.microsoft.com/office/drawing/2014/main" id="{B03CCD66-EF4D-616C-72B1-4BC7DEE591EB}"/>
                  </a:ext>
                </a:extLst>
              </p:cNvPr>
              <p:cNvSpPr txBox="1"/>
              <p:nvPr/>
            </p:nvSpPr>
            <p:spPr>
              <a:xfrm>
                <a:off x="3320530" y="3268201"/>
                <a:ext cx="2696188" cy="369332"/>
              </a:xfrm>
              <a:prstGeom prst="rect">
                <a:avLst/>
              </a:prstGeom>
              <a:solidFill>
                <a:srgbClr val="0070C0"/>
              </a:solidFill>
            </p:spPr>
            <p:txBody>
              <a:bodyPr wrap="square" lIns="91440" tIns="45720" rIns="91440" bIns="45720" rtlCol="0" anchor="ctr">
                <a:spAutoFit/>
              </a:bodyPr>
              <a:lstStyle/>
              <a:p>
                <a:pPr algn="ctr"/>
                <a:r>
                  <a:rPr lang="sv-SE" dirty="0">
                    <a:solidFill>
                      <a:schemeClr val="bg1"/>
                    </a:solidFill>
                    <a:latin typeface="Arial Narrow"/>
                    <a:cs typeface="Arial"/>
                  </a:rPr>
                  <a:t>Regiondirektörsgrupp</a:t>
                </a:r>
                <a:endParaRPr lang="sv-SE" dirty="0">
                  <a:latin typeface="Arial Narrow" panose="020B0606020202030204" pitchFamily="34" charset="0"/>
                  <a:cs typeface="Arial" panose="020B0604020202020204" pitchFamily="34" charset="0"/>
                </a:endParaRPr>
              </a:p>
            </p:txBody>
          </p:sp>
          <p:cxnSp>
            <p:nvCxnSpPr>
              <p:cNvPr id="30" name="Rak koppling 29">
                <a:extLst>
                  <a:ext uri="{FF2B5EF4-FFF2-40B4-BE49-F238E27FC236}">
                    <a16:creationId xmlns:a16="http://schemas.microsoft.com/office/drawing/2014/main" id="{D6245165-4DE5-77DB-C246-5FEA6A65E941}"/>
                  </a:ext>
                </a:extLst>
              </p:cNvPr>
              <p:cNvCxnSpPr>
                <a:cxnSpLocks/>
                <a:endCxn id="33" idx="1"/>
              </p:cNvCxnSpPr>
              <p:nvPr/>
            </p:nvCxnSpPr>
            <p:spPr>
              <a:xfrm>
                <a:off x="6280238" y="4239304"/>
                <a:ext cx="26878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31" name="textruta 30">
                <a:extLst>
                  <a:ext uri="{FF2B5EF4-FFF2-40B4-BE49-F238E27FC236}">
                    <a16:creationId xmlns:a16="http://schemas.microsoft.com/office/drawing/2014/main" id="{8410C77B-3E15-04F5-CB5F-35ED0A3883D6}"/>
                  </a:ext>
                </a:extLst>
              </p:cNvPr>
              <p:cNvSpPr txBox="1"/>
              <p:nvPr/>
            </p:nvSpPr>
            <p:spPr>
              <a:xfrm>
                <a:off x="6543759" y="2879337"/>
                <a:ext cx="3436167" cy="369332"/>
              </a:xfrm>
              <a:prstGeom prst="rect">
                <a:avLst/>
              </a:prstGeom>
              <a:solidFill>
                <a:srgbClr val="0070C0"/>
              </a:solidFill>
            </p:spPr>
            <p:txBody>
              <a:bodyPr wrap="square" anchor="ctr">
                <a:spAutoFit/>
              </a:bodyPr>
              <a:lstStyle/>
              <a:p>
                <a:pPr lvl="0" algn="ctr"/>
                <a:r>
                  <a:rPr lang="sv-SE">
                    <a:solidFill>
                      <a:schemeClr val="bg1"/>
                    </a:solidFill>
                    <a:latin typeface="Arial Narrow" panose="020B0606020202030204" pitchFamily="34" charset="0"/>
                    <a:cs typeface="Arial" panose="020B0604020202020204" pitchFamily="34" charset="0"/>
                  </a:rPr>
                  <a:t>Ekonomidirektörsgrupp</a:t>
                </a:r>
                <a:endParaRPr lang="sv-SE">
                  <a:solidFill>
                    <a:schemeClr val="bg1"/>
                  </a:solidFill>
                  <a:latin typeface="Arial Narrow" panose="020B0606020202030204" pitchFamily="34" charset="0"/>
                </a:endParaRPr>
              </a:p>
            </p:txBody>
          </p:sp>
          <p:sp>
            <p:nvSpPr>
              <p:cNvPr id="32" name="textruta 31">
                <a:extLst>
                  <a:ext uri="{FF2B5EF4-FFF2-40B4-BE49-F238E27FC236}">
                    <a16:creationId xmlns:a16="http://schemas.microsoft.com/office/drawing/2014/main" id="{374C87F1-6D22-233E-4A36-A2268C8E5D81}"/>
                  </a:ext>
                </a:extLst>
              </p:cNvPr>
              <p:cNvSpPr txBox="1"/>
              <p:nvPr/>
            </p:nvSpPr>
            <p:spPr>
              <a:xfrm>
                <a:off x="6543759" y="3264425"/>
                <a:ext cx="3433219" cy="369332"/>
              </a:xfrm>
              <a:prstGeom prst="rect">
                <a:avLst/>
              </a:prstGeom>
              <a:solidFill>
                <a:srgbClr val="0070C0"/>
              </a:solidFill>
            </p:spPr>
            <p:txBody>
              <a:bodyPr wrap="square" anchor="ctr">
                <a:spAutoFit/>
              </a:bodyPr>
              <a:lstStyle/>
              <a:p>
                <a:pPr lvl="0" algn="ctr"/>
                <a:r>
                  <a:rPr lang="sv-SE">
                    <a:solidFill>
                      <a:schemeClr val="bg1"/>
                    </a:solidFill>
                    <a:latin typeface="Arial Narrow" panose="020B0606020202030204" pitchFamily="34" charset="0"/>
                    <a:cs typeface="Arial" panose="020B0604020202020204" pitchFamily="34" charset="0"/>
                  </a:rPr>
                  <a:t>HR-direktörsgrupp</a:t>
                </a:r>
              </a:p>
            </p:txBody>
          </p:sp>
          <p:sp>
            <p:nvSpPr>
              <p:cNvPr id="33" name="textruta 32">
                <a:extLst>
                  <a:ext uri="{FF2B5EF4-FFF2-40B4-BE49-F238E27FC236}">
                    <a16:creationId xmlns:a16="http://schemas.microsoft.com/office/drawing/2014/main" id="{40A8825D-7DF9-9754-A78A-5548FB47826E}"/>
                  </a:ext>
                </a:extLst>
              </p:cNvPr>
              <p:cNvSpPr txBox="1"/>
              <p:nvPr/>
            </p:nvSpPr>
            <p:spPr>
              <a:xfrm>
                <a:off x="6549025" y="4054638"/>
                <a:ext cx="3433219" cy="369332"/>
              </a:xfrm>
              <a:prstGeom prst="rect">
                <a:avLst/>
              </a:prstGeom>
              <a:solidFill>
                <a:srgbClr val="0070C0"/>
              </a:solidFill>
            </p:spPr>
            <p:txBody>
              <a:bodyPr wrap="square" anchor="ctr">
                <a:spAutoFit/>
              </a:bodyPr>
              <a:lstStyle/>
              <a:p>
                <a:pPr lvl="0" algn="ctr"/>
                <a:r>
                  <a:rPr lang="sv-SE">
                    <a:solidFill>
                      <a:schemeClr val="bg1"/>
                    </a:solidFill>
                    <a:latin typeface="Arial Narrow" panose="020B0606020202030204" pitchFamily="34" charset="0"/>
                    <a:cs typeface="Arial" panose="020B0604020202020204" pitchFamily="34" charset="0"/>
                  </a:rPr>
                  <a:t>Säkerhets- och beredskapschefsgrupp</a:t>
                </a:r>
              </a:p>
            </p:txBody>
          </p:sp>
          <p:sp>
            <p:nvSpPr>
              <p:cNvPr id="34" name="textruta 33">
                <a:extLst>
                  <a:ext uri="{FF2B5EF4-FFF2-40B4-BE49-F238E27FC236}">
                    <a16:creationId xmlns:a16="http://schemas.microsoft.com/office/drawing/2014/main" id="{D7A0459D-F958-75C9-842B-C92E167B7190}"/>
                  </a:ext>
                </a:extLst>
              </p:cNvPr>
              <p:cNvSpPr txBox="1"/>
              <p:nvPr/>
            </p:nvSpPr>
            <p:spPr>
              <a:xfrm>
                <a:off x="6546707" y="3659531"/>
                <a:ext cx="3433219" cy="369332"/>
              </a:xfrm>
              <a:prstGeom prst="rect">
                <a:avLst/>
              </a:prstGeom>
              <a:solidFill>
                <a:srgbClr val="0070C0"/>
              </a:solidFill>
            </p:spPr>
            <p:txBody>
              <a:bodyPr wrap="square" anchor="ctr">
                <a:spAutoFit/>
              </a:bodyPr>
              <a:lstStyle/>
              <a:p>
                <a:pPr lvl="0" algn="ctr"/>
                <a:r>
                  <a:rPr lang="sv-SE">
                    <a:solidFill>
                      <a:schemeClr val="bg1"/>
                    </a:solidFill>
                    <a:latin typeface="Arial Narrow" panose="020B0606020202030204" pitchFamily="34" charset="0"/>
                    <a:cs typeface="Arial" panose="020B0604020202020204" pitchFamily="34" charset="0"/>
                  </a:rPr>
                  <a:t>Kommunikationsdirektörsgrupp</a:t>
                </a:r>
              </a:p>
            </p:txBody>
          </p:sp>
        </p:grpSp>
      </p:grpSp>
      <p:sp>
        <p:nvSpPr>
          <p:cNvPr id="2" name="Rubrik 1">
            <a:extLst>
              <a:ext uri="{FF2B5EF4-FFF2-40B4-BE49-F238E27FC236}">
                <a16:creationId xmlns:a16="http://schemas.microsoft.com/office/drawing/2014/main" id="{84D4D104-BCE5-F4EC-46D6-8B26EF15A0DC}"/>
              </a:ext>
            </a:extLst>
          </p:cNvPr>
          <p:cNvSpPr txBox="1">
            <a:spLocks/>
          </p:cNvSpPr>
          <p:nvPr/>
        </p:nvSpPr>
        <p:spPr>
          <a:xfrm>
            <a:off x="838200" y="-1504"/>
            <a:ext cx="10515600" cy="878726"/>
          </a:xfrm>
          <a:prstGeom prst="rect">
            <a:avLst/>
          </a:prstGeom>
        </p:spPr>
        <p:txBody>
          <a:bodyPr vert="horz" lIns="91440" tIns="45720" rIns="91440" bIns="45720" rtlCol="0" anchor="ctr">
            <a:noAutofit/>
          </a:bodyPr>
          <a:lstStyle>
            <a:lvl1pPr algn="l" defTabSz="914332"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r>
              <a:rPr lang="sv-SE" sz="3000" dirty="0"/>
              <a:t>Organisation och samverkansområden</a:t>
            </a:r>
          </a:p>
        </p:txBody>
      </p:sp>
      <p:sp>
        <p:nvSpPr>
          <p:cNvPr id="3" name="Rektangel 2">
            <a:extLst>
              <a:ext uri="{FF2B5EF4-FFF2-40B4-BE49-F238E27FC236}">
                <a16:creationId xmlns:a16="http://schemas.microsoft.com/office/drawing/2014/main" id="{EBEA6142-9A2E-5371-AAC3-58BC1561E3AE}"/>
              </a:ext>
            </a:extLst>
          </p:cNvPr>
          <p:cNvSpPr/>
          <p:nvPr/>
        </p:nvSpPr>
        <p:spPr>
          <a:xfrm>
            <a:off x="3258078" y="3045580"/>
            <a:ext cx="2357864" cy="2990723"/>
          </a:xfrm>
          <a:prstGeom prst="rect">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40393390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Inte göra mer – bara mer tillsammans! </a:t>
            </a:r>
          </a:p>
        </p:txBody>
      </p:sp>
      <p:sp>
        <p:nvSpPr>
          <p:cNvPr id="26" name="textruta 25"/>
          <p:cNvSpPr txBox="1"/>
          <p:nvPr/>
        </p:nvSpPr>
        <p:spPr>
          <a:xfrm>
            <a:off x="2091941" y="1809436"/>
            <a:ext cx="1479509" cy="646074"/>
          </a:xfrm>
          <a:prstGeom prst="rect">
            <a:avLst/>
          </a:prstGeom>
          <a:noFill/>
        </p:spPr>
        <p:txBody>
          <a:bodyPr wrap="none" rtlCol="0">
            <a:spAutoFit/>
          </a:bodyPr>
          <a:lstStyle/>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Många olika</a:t>
            </a:r>
          </a:p>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kunskapsstöd</a:t>
            </a:r>
          </a:p>
        </p:txBody>
      </p:sp>
      <p:grpSp>
        <p:nvGrpSpPr>
          <p:cNvPr id="13" name="Grupp 12">
            <a:extLst>
              <a:ext uri="{FF2B5EF4-FFF2-40B4-BE49-F238E27FC236}">
                <a16:creationId xmlns:a16="http://schemas.microsoft.com/office/drawing/2014/main" id="{0CB01FFF-2B5B-810F-CDDC-E9D9106059CB}"/>
              </a:ext>
            </a:extLst>
          </p:cNvPr>
          <p:cNvGrpSpPr/>
          <p:nvPr/>
        </p:nvGrpSpPr>
        <p:grpSpPr>
          <a:xfrm>
            <a:off x="446071" y="3271840"/>
            <a:ext cx="2228220" cy="1412997"/>
            <a:chOff x="672796" y="3898144"/>
            <a:chExt cx="1966308" cy="1246909"/>
          </a:xfrm>
        </p:grpSpPr>
        <p:sp>
          <p:nvSpPr>
            <p:cNvPr id="24" name="Ellips 23">
              <a:extLst>
                <a:ext uri="{FF2B5EF4-FFF2-40B4-BE49-F238E27FC236}">
                  <a16:creationId xmlns:a16="http://schemas.microsoft.com/office/drawing/2014/main" id="{FADE068B-E8ED-8938-0E84-A75E1AD9120F}"/>
                </a:ext>
              </a:extLst>
            </p:cNvPr>
            <p:cNvSpPr/>
            <p:nvPr/>
          </p:nvSpPr>
          <p:spPr>
            <a:xfrm>
              <a:off x="672796" y="3898144"/>
              <a:ext cx="1966308" cy="1246909"/>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ruta 31"/>
            <p:cNvSpPr txBox="1"/>
            <p:nvPr/>
          </p:nvSpPr>
          <p:spPr>
            <a:xfrm>
              <a:off x="721192" y="3971884"/>
              <a:ext cx="1784750" cy="1059239"/>
            </a:xfrm>
            <a:prstGeom prst="rect">
              <a:avLst/>
            </a:prstGeom>
            <a:noFill/>
          </p:spPr>
          <p:txBody>
            <a:bodyPr wrap="none" rtlCol="0">
              <a:spAutoFit/>
            </a:bodyPr>
            <a:lstStyle/>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Stöd för </a:t>
              </a:r>
            </a:p>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uppföljning, </a:t>
              </a:r>
            </a:p>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Öppna jämförelser </a:t>
              </a:r>
            </a:p>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och analys</a:t>
              </a:r>
            </a:p>
          </p:txBody>
        </p:sp>
      </p:grpSp>
      <p:sp>
        <p:nvSpPr>
          <p:cNvPr id="33" name="Högerpil 32"/>
          <p:cNvSpPr/>
          <p:nvPr/>
        </p:nvSpPr>
        <p:spPr>
          <a:xfrm>
            <a:off x="8006135" y="2787922"/>
            <a:ext cx="1230825" cy="855851"/>
          </a:xfrm>
          <a:prstGeom prst="rightArrow">
            <a:avLst/>
          </a:prstGeom>
          <a:solidFill>
            <a:schemeClr val="bg1"/>
          </a:solidFill>
          <a:ln>
            <a:solidFill>
              <a:srgbClr val="2A6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624"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Flödesschema: Koppling 15">
            <a:extLst>
              <a:ext uri="{FF2B5EF4-FFF2-40B4-BE49-F238E27FC236}">
                <a16:creationId xmlns:a16="http://schemas.microsoft.com/office/drawing/2014/main" id="{F0539EEF-1638-7DA2-654D-A9B67AC24F6E}"/>
              </a:ext>
            </a:extLst>
          </p:cNvPr>
          <p:cNvSpPr/>
          <p:nvPr/>
        </p:nvSpPr>
        <p:spPr>
          <a:xfrm>
            <a:off x="7372667" y="2140430"/>
            <a:ext cx="3441609" cy="3217096"/>
          </a:xfrm>
          <a:prstGeom prst="flowChartConnector">
            <a:avLst/>
          </a:prstGeom>
          <a:solidFill>
            <a:schemeClr val="bg1"/>
          </a:solidFill>
          <a:ln w="333375">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Ellips 3">
            <a:extLst>
              <a:ext uri="{FF2B5EF4-FFF2-40B4-BE49-F238E27FC236}">
                <a16:creationId xmlns:a16="http://schemas.microsoft.com/office/drawing/2014/main" id="{390D2A86-D8F6-EA20-5D10-18242D6BBAC0}"/>
              </a:ext>
            </a:extLst>
          </p:cNvPr>
          <p:cNvSpPr/>
          <p:nvPr/>
        </p:nvSpPr>
        <p:spPr>
          <a:xfrm>
            <a:off x="8193851" y="1823744"/>
            <a:ext cx="1966308" cy="1246909"/>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Ellips 4">
            <a:extLst>
              <a:ext uri="{FF2B5EF4-FFF2-40B4-BE49-F238E27FC236}">
                <a16:creationId xmlns:a16="http://schemas.microsoft.com/office/drawing/2014/main" id="{F069F6EF-5104-3EDA-2C03-222C5C3BF3E6}"/>
              </a:ext>
            </a:extLst>
          </p:cNvPr>
          <p:cNvSpPr/>
          <p:nvPr/>
        </p:nvSpPr>
        <p:spPr>
          <a:xfrm>
            <a:off x="9353246" y="4059934"/>
            <a:ext cx="1966308" cy="1246909"/>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ruta 5">
            <a:extLst>
              <a:ext uri="{FF2B5EF4-FFF2-40B4-BE49-F238E27FC236}">
                <a16:creationId xmlns:a16="http://schemas.microsoft.com/office/drawing/2014/main" id="{459B25F8-BB8A-D268-5DAE-2D62BF27BE1B}"/>
              </a:ext>
            </a:extLst>
          </p:cNvPr>
          <p:cNvSpPr txBox="1"/>
          <p:nvPr/>
        </p:nvSpPr>
        <p:spPr>
          <a:xfrm>
            <a:off x="9353246" y="4249343"/>
            <a:ext cx="20719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Stöd för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utveckling och ledarskap</a:t>
            </a:r>
          </a:p>
        </p:txBody>
      </p:sp>
      <p:sp>
        <p:nvSpPr>
          <p:cNvPr id="7" name="Ellips 6">
            <a:extLst>
              <a:ext uri="{FF2B5EF4-FFF2-40B4-BE49-F238E27FC236}">
                <a16:creationId xmlns:a16="http://schemas.microsoft.com/office/drawing/2014/main" id="{75D27095-616B-0699-1DE4-FBE06DA44C60}"/>
              </a:ext>
            </a:extLst>
          </p:cNvPr>
          <p:cNvSpPr/>
          <p:nvPr/>
        </p:nvSpPr>
        <p:spPr>
          <a:xfrm>
            <a:off x="6845192" y="4059934"/>
            <a:ext cx="2046232" cy="1297592"/>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ruta 7">
            <a:extLst>
              <a:ext uri="{FF2B5EF4-FFF2-40B4-BE49-F238E27FC236}">
                <a16:creationId xmlns:a16="http://schemas.microsoft.com/office/drawing/2014/main" id="{B7978C1B-1A89-DE08-E6E4-7EE59C39F241}"/>
              </a:ext>
            </a:extLst>
          </p:cNvPr>
          <p:cNvSpPr txBox="1"/>
          <p:nvPr/>
        </p:nvSpPr>
        <p:spPr>
          <a:xfrm>
            <a:off x="6861026" y="4107674"/>
            <a:ext cx="201456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Stöd för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uppföljning,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Öppna jämförelser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och analys</a:t>
            </a:r>
          </a:p>
        </p:txBody>
      </p:sp>
      <p:sp>
        <p:nvSpPr>
          <p:cNvPr id="9" name="Ellips 8">
            <a:extLst>
              <a:ext uri="{FF2B5EF4-FFF2-40B4-BE49-F238E27FC236}">
                <a16:creationId xmlns:a16="http://schemas.microsoft.com/office/drawing/2014/main" id="{E9D2A231-5D44-DCE1-D7BF-15CB7E7BC72B}"/>
              </a:ext>
            </a:extLst>
          </p:cNvPr>
          <p:cNvSpPr/>
          <p:nvPr/>
        </p:nvSpPr>
        <p:spPr>
          <a:xfrm>
            <a:off x="7905425" y="2850195"/>
            <a:ext cx="2543161" cy="1612713"/>
          </a:xfrm>
          <a:prstGeom prst="ellipse">
            <a:avLst/>
          </a:prstGeom>
          <a:solidFill>
            <a:srgbClr val="377D7A"/>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B5CF5296-05DE-09C7-9C92-1F729D9DB7AD}"/>
              </a:ext>
            </a:extLst>
          </p:cNvPr>
          <p:cNvSpPr txBox="1"/>
          <p:nvPr/>
        </p:nvSpPr>
        <p:spPr>
          <a:xfrm>
            <a:off x="8392049" y="2210510"/>
            <a:ext cx="15635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Kunskapsstöd</a:t>
            </a:r>
          </a:p>
        </p:txBody>
      </p:sp>
      <p:sp>
        <p:nvSpPr>
          <p:cNvPr id="11" name="textruta 10">
            <a:extLst>
              <a:ext uri="{FF2B5EF4-FFF2-40B4-BE49-F238E27FC236}">
                <a16:creationId xmlns:a16="http://schemas.microsoft.com/office/drawing/2014/main" id="{6042A6DF-68B4-E710-2645-3B5AF3FF23FA}"/>
              </a:ext>
            </a:extLst>
          </p:cNvPr>
          <p:cNvSpPr txBox="1"/>
          <p:nvPr/>
        </p:nvSpPr>
        <p:spPr>
          <a:xfrm>
            <a:off x="8156734" y="3206199"/>
            <a:ext cx="203418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En sammanhållen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struktur för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srgbClr val="FFFFFF"/>
                </a:solidFill>
                <a:effectLst/>
                <a:uLnTx/>
                <a:uFillTx/>
                <a:latin typeface="Calibri" panose="020F0502020204030204"/>
                <a:ea typeface="+mn-ea"/>
                <a:cs typeface="+mn-cs"/>
              </a:rPr>
              <a:t>kunskapsstyrning</a:t>
            </a:r>
          </a:p>
        </p:txBody>
      </p:sp>
      <p:sp>
        <p:nvSpPr>
          <p:cNvPr id="12" name="Ellips 11">
            <a:extLst>
              <a:ext uri="{FF2B5EF4-FFF2-40B4-BE49-F238E27FC236}">
                <a16:creationId xmlns:a16="http://schemas.microsoft.com/office/drawing/2014/main" id="{72AB78B7-28FD-D807-4EE9-FCFDEBA809AD}"/>
              </a:ext>
            </a:extLst>
          </p:cNvPr>
          <p:cNvSpPr/>
          <p:nvPr/>
        </p:nvSpPr>
        <p:spPr>
          <a:xfrm>
            <a:off x="1776802" y="1939145"/>
            <a:ext cx="2101586" cy="1332694"/>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Kunskaps-stöd</a:t>
            </a:r>
          </a:p>
        </p:txBody>
      </p:sp>
      <p:sp>
        <p:nvSpPr>
          <p:cNvPr id="27" name="Ellips 26">
            <a:extLst>
              <a:ext uri="{FF2B5EF4-FFF2-40B4-BE49-F238E27FC236}">
                <a16:creationId xmlns:a16="http://schemas.microsoft.com/office/drawing/2014/main" id="{A3AC1EF5-E811-FCFC-6A4A-D180D0ADC23F}"/>
              </a:ext>
            </a:extLst>
          </p:cNvPr>
          <p:cNvSpPr/>
          <p:nvPr/>
        </p:nvSpPr>
        <p:spPr>
          <a:xfrm>
            <a:off x="2980898" y="3271839"/>
            <a:ext cx="2318387" cy="1412996"/>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Stöd för utveckling och ledarskap</a:t>
            </a:r>
          </a:p>
        </p:txBody>
      </p:sp>
      <p:sp>
        <p:nvSpPr>
          <p:cNvPr id="30" name="Högerpil 32">
            <a:extLst>
              <a:ext uri="{FF2B5EF4-FFF2-40B4-BE49-F238E27FC236}">
                <a16:creationId xmlns:a16="http://schemas.microsoft.com/office/drawing/2014/main" id="{72EB8D6D-2599-C587-95D9-1B85AA5AD4F8}"/>
              </a:ext>
            </a:extLst>
          </p:cNvPr>
          <p:cNvSpPr/>
          <p:nvPr/>
        </p:nvSpPr>
        <p:spPr>
          <a:xfrm>
            <a:off x="5377266" y="2771338"/>
            <a:ext cx="1490123" cy="855851"/>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624" rtl="0" eaLnBrk="1" fontAlgn="auto" latinLnBrk="0" hangingPunct="1">
              <a:lnSpc>
                <a:spcPct val="100000"/>
              </a:lnSpc>
              <a:spcBef>
                <a:spcPts val="0"/>
              </a:spcBef>
              <a:spcAft>
                <a:spcPts val="0"/>
              </a:spcAft>
              <a:buClrTx/>
              <a:buSzTx/>
              <a:buFontTx/>
              <a:buNone/>
              <a:tabLst/>
              <a:defRPr/>
            </a:pPr>
            <a:endParaRPr kumimoji="0" lang="sv-SE"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589319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Bildbeskrivning: Sju människor som krokar arm över en sveriegekarta. Tre pratbubblor som säger: Tillsammans för bästa möjliga kunskap. Nationell samverkan för ökad effekt och minskat dubbelarbete. Lokal anpassning utifrån behov. ">
            <a:extLst>
              <a:ext uri="{FF2B5EF4-FFF2-40B4-BE49-F238E27FC236}">
                <a16:creationId xmlns:a16="http://schemas.microsoft.com/office/drawing/2014/main" id="{1E319331-D06D-EE3F-0FDF-EF984D231214}"/>
              </a:ext>
            </a:extLst>
          </p:cNvPr>
          <p:cNvPicPr>
            <a:picLocks noChangeAspect="1"/>
          </p:cNvPicPr>
          <p:nvPr/>
        </p:nvPicPr>
        <p:blipFill>
          <a:blip r:embed="rId3"/>
          <a:stretch>
            <a:fillRect/>
          </a:stretch>
        </p:blipFill>
        <p:spPr>
          <a:xfrm>
            <a:off x="639966" y="241296"/>
            <a:ext cx="10912067" cy="6375407"/>
          </a:xfrm>
          <a:prstGeom prst="rect">
            <a:avLst/>
          </a:prstGeom>
        </p:spPr>
      </p:pic>
    </p:spTree>
    <p:extLst>
      <p:ext uri="{BB962C8B-B14F-4D97-AF65-F5344CB8AC3E}">
        <p14:creationId xmlns:p14="http://schemas.microsoft.com/office/powerpoint/2010/main" val="68818372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EA4A7116-AB42-429A-8707-5F5330F46CDA}"/>
              </a:ext>
            </a:extLst>
          </p:cNvPr>
          <p:cNvSpPr>
            <a:spLocks noGrp="1"/>
          </p:cNvSpPr>
          <p:nvPr>
            <p:ph type="title"/>
          </p:nvPr>
        </p:nvSpPr>
        <p:spPr>
          <a:xfrm>
            <a:off x="920227" y="-783"/>
            <a:ext cx="10771200" cy="1382400"/>
          </a:xfrm>
        </p:spPr>
        <p:txBody>
          <a:bodyPr/>
          <a:lstStyle/>
          <a:p>
            <a:r>
              <a:rPr lang="sv-SE">
                <a:cs typeface="Calibri Light"/>
              </a:rPr>
              <a:t>Patientmedskapande på olika nivåer</a:t>
            </a:r>
            <a:endParaRPr lang="sv-SE"/>
          </a:p>
        </p:txBody>
      </p:sp>
      <p:sp>
        <p:nvSpPr>
          <p:cNvPr id="5" name="textruta 4">
            <a:extLst>
              <a:ext uri="{FF2B5EF4-FFF2-40B4-BE49-F238E27FC236}">
                <a16:creationId xmlns:a16="http://schemas.microsoft.com/office/drawing/2014/main" id="{9E6F9F8B-0583-4F8F-9A4A-BF3CE38C0C4D}"/>
              </a:ext>
            </a:extLst>
          </p:cNvPr>
          <p:cNvSpPr txBox="1"/>
          <p:nvPr/>
        </p:nvSpPr>
        <p:spPr>
          <a:xfrm>
            <a:off x="566616" y="3142550"/>
            <a:ext cx="2369090" cy="233910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a:ln>
                  <a:noFill/>
                </a:ln>
                <a:solidFill>
                  <a:srgbClr val="000000"/>
                </a:solidFill>
                <a:effectLst/>
                <a:uLnTx/>
                <a:uFillTx/>
                <a:latin typeface="Calibri"/>
                <a:ea typeface="+mn-ea"/>
                <a:cs typeface="Calibri"/>
              </a:rPr>
              <a:t>Individnivå </a:t>
            </a:r>
            <a:endParaRPr kumimoji="0" lang="sv-SE" sz="2400" b="0" i="0" u="none" strike="noStrike" kern="1200" cap="none" spc="0" normalizeH="0" baseline="0" noProof="0">
              <a:ln>
                <a:noFill/>
              </a:ln>
              <a:solidFill>
                <a:srgbClr val="00000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000000"/>
                </a:solidFill>
                <a:effectLst/>
                <a:uLnTx/>
                <a:uFillTx/>
                <a:latin typeface="Calibri"/>
                <a:ea typeface="+mn-ea"/>
                <a:cs typeface="Calibri"/>
              </a:rPr>
              <a:t>Patienten är medskapare i sin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000000"/>
                </a:solidFill>
                <a:effectLst/>
                <a:uLnTx/>
                <a:uFillTx/>
                <a:latin typeface="Calibri"/>
                <a:ea typeface="+mn-ea"/>
                <a:cs typeface="Calibri"/>
              </a:rPr>
              <a:t>egen vård och behandling.</a:t>
            </a:r>
            <a:endParaRPr kumimoji="0" lang="sv-SE" sz="2400" b="0" i="0" u="none" strike="noStrike" kern="1200" cap="none" spc="0" normalizeH="0" baseline="0" noProof="0">
              <a:ln>
                <a:noFill/>
              </a:ln>
              <a:solidFill>
                <a:srgbClr val="00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srgbClr val="000000"/>
              </a:solidFill>
              <a:effectLst/>
              <a:uLnTx/>
              <a:uFillTx/>
              <a:latin typeface="Calibri"/>
              <a:ea typeface="+mn-ea"/>
              <a:cs typeface="Calibri"/>
            </a:endParaRPr>
          </a:p>
        </p:txBody>
      </p:sp>
      <p:sp>
        <p:nvSpPr>
          <p:cNvPr id="7" name="textruta 6">
            <a:extLst>
              <a:ext uri="{FF2B5EF4-FFF2-40B4-BE49-F238E27FC236}">
                <a16:creationId xmlns:a16="http://schemas.microsoft.com/office/drawing/2014/main" id="{A0EF574E-ECCB-49B0-A4B7-E620974742F1}"/>
              </a:ext>
            </a:extLst>
          </p:cNvPr>
          <p:cNvSpPr txBox="1"/>
          <p:nvPr/>
        </p:nvSpPr>
        <p:spPr>
          <a:xfrm>
            <a:off x="4442569" y="4758435"/>
            <a:ext cx="3306862" cy="160043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a:ln>
                  <a:noFill/>
                </a:ln>
                <a:solidFill>
                  <a:srgbClr val="000000"/>
                </a:solidFill>
                <a:effectLst/>
                <a:uLnTx/>
                <a:uFillTx/>
                <a:latin typeface="Calibri"/>
                <a:ea typeface="+mn-ea"/>
                <a:cs typeface="+mn-cs"/>
              </a:rPr>
              <a:t>Verksamhetsnivå</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000000"/>
                </a:solidFill>
                <a:effectLst/>
                <a:uLnTx/>
                <a:uFillTx/>
                <a:latin typeface="Calibri"/>
                <a:ea typeface="+mn-ea"/>
                <a:cs typeface="Calibri"/>
              </a:rPr>
              <a:t>Patientföreträdare är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000000"/>
                </a:solidFill>
                <a:effectLst/>
                <a:uLnTx/>
                <a:uFillTx/>
                <a:latin typeface="Calibri"/>
                <a:ea typeface="+mn-ea"/>
                <a:cs typeface="Calibri"/>
              </a:rPr>
              <a:t>medverkar i olika former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000000"/>
                </a:solidFill>
                <a:effectLst/>
                <a:uLnTx/>
                <a:uFillTx/>
                <a:latin typeface="Calibri"/>
                <a:ea typeface="+mn-ea"/>
                <a:cs typeface="Calibri"/>
              </a:rPr>
              <a:t>av förbättringsarbeten</a:t>
            </a:r>
          </a:p>
        </p:txBody>
      </p:sp>
      <p:pic>
        <p:nvPicPr>
          <p:cNvPr id="8" name="Bildobjekt 8" descr="Sex personer sitter runt ett bord i ett rum, en sitter i rullstol, ingen har vårdkläder.">
            <a:extLst>
              <a:ext uri="{FF2B5EF4-FFF2-40B4-BE49-F238E27FC236}">
                <a16:creationId xmlns:a16="http://schemas.microsoft.com/office/drawing/2014/main" id="{FB1F15CF-9BF0-4130-AA5F-611C04225F0C}"/>
              </a:ext>
            </a:extLst>
          </p:cNvPr>
          <p:cNvPicPr>
            <a:picLocks noChangeAspect="1"/>
          </p:cNvPicPr>
          <p:nvPr/>
        </p:nvPicPr>
        <p:blipFill>
          <a:blip r:embed="rId3"/>
          <a:stretch>
            <a:fillRect/>
          </a:stretch>
        </p:blipFill>
        <p:spPr>
          <a:xfrm>
            <a:off x="3619682" y="1376348"/>
            <a:ext cx="4552295" cy="3016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ruta 8">
            <a:extLst>
              <a:ext uri="{FF2B5EF4-FFF2-40B4-BE49-F238E27FC236}">
                <a16:creationId xmlns:a16="http://schemas.microsoft.com/office/drawing/2014/main" id="{74331131-3898-4872-AAE1-1247A3D2078C}"/>
              </a:ext>
            </a:extLst>
          </p:cNvPr>
          <p:cNvSpPr txBox="1"/>
          <p:nvPr/>
        </p:nvSpPr>
        <p:spPr>
          <a:xfrm>
            <a:off x="8855954" y="1256359"/>
            <a:ext cx="3186581" cy="381642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a:ln>
                  <a:noFill/>
                </a:ln>
                <a:solidFill>
                  <a:srgbClr val="000000"/>
                </a:solidFill>
                <a:effectLst/>
                <a:uLnTx/>
                <a:uFillTx/>
                <a:latin typeface="Calibri"/>
                <a:ea typeface="+mn-ea"/>
                <a:cs typeface="Calibri"/>
              </a:rPr>
              <a:t>Systemnivå</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000000"/>
                </a:solidFill>
                <a:effectLst/>
                <a:uLnTx/>
                <a:uFillTx/>
                <a:latin typeface="Calibri"/>
                <a:ea typeface="+mn-ea"/>
                <a:cs typeface="Calibri"/>
              </a:rPr>
              <a:t>Patientföreträdare medverkar i styr- eller</a:t>
            </a:r>
            <a:endParaRPr kumimoji="0" lang="sv-SE" sz="2400" b="1" i="0" u="none" strike="noStrike" kern="1200" cap="none" spc="0" normalizeH="0" baseline="0" noProof="0">
              <a:ln>
                <a:noFill/>
              </a:ln>
              <a:solidFill>
                <a:srgbClr val="00000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000000"/>
                </a:solidFill>
                <a:effectLst/>
                <a:uLnTx/>
                <a:uFillTx/>
                <a:latin typeface="Calibri"/>
                <a:ea typeface="+mn-ea"/>
                <a:cs typeface="Calibri"/>
              </a:rPr>
              <a:t>ledningsgrupper, utbildningar/avtal, </a:t>
            </a:r>
            <a:endParaRPr kumimoji="0" lang="sv-SE" sz="2400" b="1" i="0" u="none" strike="noStrike" kern="1200" cap="none" spc="0" normalizeH="0" baseline="0" noProof="0">
              <a:ln>
                <a:noFill/>
              </a:ln>
              <a:solidFill>
                <a:srgbClr val="00000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srgbClr val="000000"/>
                </a:solidFill>
                <a:effectLst/>
                <a:uLnTx/>
                <a:uFillTx/>
                <a:latin typeface="Calibri"/>
                <a:ea typeface="+mn-ea"/>
                <a:cs typeface="Calibri"/>
              </a:rPr>
              <a:t>framtagande av riktlinjer, nationella arbetsgrupper/ vårdförlopp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srgbClr val="000000"/>
              </a:solidFill>
              <a:effectLst/>
              <a:uLnTx/>
              <a:uFillTx/>
              <a:latin typeface="Calibri"/>
              <a:ea typeface="+mn-ea"/>
              <a:cs typeface="Calibri"/>
            </a:endParaRPr>
          </a:p>
        </p:txBody>
      </p:sp>
      <p:sp>
        <p:nvSpPr>
          <p:cNvPr id="2" name="textruta 1">
            <a:extLst>
              <a:ext uri="{FF2B5EF4-FFF2-40B4-BE49-F238E27FC236}">
                <a16:creationId xmlns:a16="http://schemas.microsoft.com/office/drawing/2014/main" id="{3FD5349A-DAB7-F3C1-BFF4-7B9E569B9A46}"/>
              </a:ext>
            </a:extLst>
          </p:cNvPr>
          <p:cNvSpPr txBox="1"/>
          <p:nvPr/>
        </p:nvSpPr>
        <p:spPr>
          <a:xfrm>
            <a:off x="500573" y="1376348"/>
            <a:ext cx="258552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400">
                <a:solidFill>
                  <a:schemeClr val="accent1">
                    <a:lumMod val="75000"/>
                  </a:schemeClr>
                </a:solidFill>
                <a:latin typeface="Calibri" panose="020F0502020204030204"/>
                <a:cs typeface="Segoe UI"/>
                <a:hlinkClick r:id="rId4">
                  <a:extLst>
                    <a:ext uri="{A12FA001-AC4F-418D-AE19-62706E023703}">
                      <ahyp:hlinkClr xmlns:ahyp="http://schemas.microsoft.com/office/drawing/2018/hyperlinkcolor" val="tx"/>
                    </a:ext>
                  </a:extLst>
                </a:hlinkClick>
              </a:rPr>
              <a:t>Om </a:t>
            </a:r>
            <a:r>
              <a:rPr kumimoji="0" lang="sv-SE" sz="2400" b="0" i="0" u="none" strike="noStrike" kern="1200" cap="none" spc="0" normalizeH="0" baseline="0" noProof="0">
                <a:ln>
                  <a:noFill/>
                </a:ln>
                <a:solidFill>
                  <a:schemeClr val="accent1">
                    <a:lumMod val="75000"/>
                  </a:schemeClr>
                </a:solidFill>
                <a:effectLst/>
                <a:uLnTx/>
                <a:uFillTx/>
                <a:latin typeface="Calibri" panose="020F0502020204030204"/>
                <a:ea typeface="+mn-ea"/>
                <a:cs typeface="Segoe UI"/>
                <a:hlinkClick r:id="rId4">
                  <a:extLst>
                    <a:ext uri="{A12FA001-AC4F-418D-AE19-62706E023703}">
                      <ahyp:hlinkClr xmlns:ahyp="http://schemas.microsoft.com/office/drawing/2018/hyperlinkcolor" val="tx"/>
                    </a:ext>
                  </a:extLst>
                </a:hlinkClick>
              </a:rPr>
              <a:t>patientföreträdare i arbetsgrupper</a:t>
            </a:r>
            <a:endParaRPr kumimoji="0" lang="sv-SE" sz="1800" b="0" i="0" u="none" strike="noStrike" kern="1200" cap="none" spc="0" normalizeH="0" baseline="0" noProof="0">
              <a:ln>
                <a:noFill/>
              </a:ln>
              <a:solidFill>
                <a:schemeClr val="accent1">
                  <a:lumMod val="75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066150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A0B9B2F5-7387-859B-02FD-BA5E6C092E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793" y="354011"/>
            <a:ext cx="2303365" cy="5420420"/>
          </a:xfrm>
          <a:prstGeom prst="rect">
            <a:avLst/>
          </a:prstGeom>
        </p:spPr>
      </p:pic>
      <p:sp>
        <p:nvSpPr>
          <p:cNvPr id="3" name="Rubrik 2">
            <a:extLst>
              <a:ext uri="{FF2B5EF4-FFF2-40B4-BE49-F238E27FC236}">
                <a16:creationId xmlns:a16="http://schemas.microsoft.com/office/drawing/2014/main" id="{F9ED7753-57CA-9003-7D28-9690B93A3D3C}"/>
              </a:ext>
            </a:extLst>
          </p:cNvPr>
          <p:cNvSpPr>
            <a:spLocks noGrp="1"/>
          </p:cNvSpPr>
          <p:nvPr>
            <p:ph type="ctrTitle" idx="4294967295"/>
          </p:nvPr>
        </p:nvSpPr>
        <p:spPr>
          <a:xfrm>
            <a:off x="3879158" y="2019649"/>
            <a:ext cx="5021503" cy="1474361"/>
          </a:xfrm>
        </p:spPr>
        <p:txBody>
          <a:bodyPr>
            <a:noAutofit/>
          </a:bodyPr>
          <a:lstStyle/>
          <a:p>
            <a:r>
              <a:rPr lang="sv-SE" sz="3600">
                <a:latin typeface="Arial"/>
                <a:cs typeface="Arial"/>
              </a:rPr>
              <a:t>Tack!</a:t>
            </a:r>
          </a:p>
        </p:txBody>
      </p:sp>
      <p:pic>
        <p:nvPicPr>
          <p:cNvPr id="5" name="Picture 2">
            <a:extLst>
              <a:ext uri="{FF2B5EF4-FFF2-40B4-BE49-F238E27FC236}">
                <a16:creationId xmlns:a16="http://schemas.microsoft.com/office/drawing/2014/main" id="{2A4E8748-D860-89C3-5151-0018B6E631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5018" y="354011"/>
            <a:ext cx="2184775" cy="591019"/>
          </a:xfrm>
          <a:prstGeom prst="rect">
            <a:avLst/>
          </a:prstGeom>
          <a:noFill/>
          <a:extLst>
            <a:ext uri="{909E8E84-426E-40DD-AFC4-6F175D3DCCD1}">
              <a14:hiddenFill xmlns:a14="http://schemas.microsoft.com/office/drawing/2010/main">
                <a:solidFill>
                  <a:srgbClr val="FFFFFF"/>
                </a:solidFill>
              </a14:hiddenFill>
            </a:ext>
          </a:extLst>
        </p:spPr>
      </p:pic>
      <p:sp>
        <p:nvSpPr>
          <p:cNvPr id="6" name="Platshållare för innehåll 2">
            <a:extLst>
              <a:ext uri="{FF2B5EF4-FFF2-40B4-BE49-F238E27FC236}">
                <a16:creationId xmlns:a16="http://schemas.microsoft.com/office/drawing/2014/main" id="{04CE2FD7-6304-9EE1-90B2-325C8A05C9C1}"/>
              </a:ext>
            </a:extLst>
          </p:cNvPr>
          <p:cNvSpPr txBox="1">
            <a:spLocks/>
          </p:cNvSpPr>
          <p:nvPr/>
        </p:nvSpPr>
        <p:spPr>
          <a:xfrm>
            <a:off x="3879158" y="3828694"/>
            <a:ext cx="7307503" cy="1752350"/>
          </a:xfrm>
          <a:prstGeom prst="rect">
            <a:avLst/>
          </a:prstGeom>
        </p:spPr>
        <p:txBody>
          <a:bodyPr vert="horz" lIns="91440" tIns="45720" rIns="91440" bIns="45720" rtlCol="0" anchor="t">
            <a:noAutofit/>
          </a:bodyPr>
          <a:lstStyle>
            <a:lvl1pPr marL="0" indent="0" algn="ctr" defTabSz="914332" rtl="0" eaLnBrk="1" latinLnBrk="0" hangingPunct="1">
              <a:lnSpc>
                <a:spcPct val="15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167" indent="0" algn="ctr" defTabSz="914332" rtl="0" eaLnBrk="1" latinLnBrk="0" hangingPunct="1">
              <a:lnSpc>
                <a:spcPct val="15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332" indent="0" algn="ctr" defTabSz="914332" rtl="0" eaLnBrk="1" latinLnBrk="0" hangingPunct="1">
              <a:lnSpc>
                <a:spcPct val="15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498"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66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583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299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16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327"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Bef>
                <a:spcPts val="600"/>
              </a:spcBef>
            </a:pPr>
            <a:r>
              <a:rPr lang="sv-SE" sz="2200">
                <a:latin typeface="Arial"/>
                <a:cs typeface="Arial"/>
              </a:rPr>
              <a:t>E-post:</a:t>
            </a:r>
          </a:p>
          <a:p>
            <a:pPr algn="l">
              <a:lnSpc>
                <a:spcPct val="110000"/>
              </a:lnSpc>
              <a:spcBef>
                <a:spcPts val="600"/>
              </a:spcBef>
            </a:pPr>
            <a:r>
              <a:rPr lang="sv-SE" sz="2200">
                <a:latin typeface="Arial"/>
                <a:cs typeface="Arial"/>
              </a:rPr>
              <a:t>NN</a:t>
            </a:r>
          </a:p>
          <a:p>
            <a:pPr algn="l">
              <a:lnSpc>
                <a:spcPct val="110000"/>
              </a:lnSpc>
              <a:spcBef>
                <a:spcPts val="600"/>
              </a:spcBef>
            </a:pPr>
            <a:r>
              <a:rPr lang="sv-SE" sz="2200">
                <a:latin typeface="Arial"/>
                <a:cs typeface="Arial"/>
              </a:rPr>
              <a:t>Sjukvårdsregion Mellansverige/Region </a:t>
            </a:r>
            <a:r>
              <a:rPr lang="sv-SE" sz="2200" err="1">
                <a:latin typeface="Arial"/>
                <a:cs typeface="Arial"/>
              </a:rPr>
              <a:t>Xx</a:t>
            </a:r>
            <a:endParaRPr lang="sv-SE" sz="2200">
              <a:latin typeface="Arial"/>
              <a:cs typeface="Arial"/>
            </a:endParaRPr>
          </a:p>
        </p:txBody>
      </p:sp>
      <p:pic>
        <p:nvPicPr>
          <p:cNvPr id="4" name="Picture 3">
            <a:extLst>
              <a:ext uri="{FF2B5EF4-FFF2-40B4-BE49-F238E27FC236}">
                <a16:creationId xmlns:a16="http://schemas.microsoft.com/office/drawing/2014/main" id="{45788155-B2DA-F7AF-10E1-793F0D0F27F6}"/>
              </a:ext>
            </a:extLst>
          </p:cNvPr>
          <p:cNvPicPr>
            <a:picLocks noChangeAspect="1"/>
          </p:cNvPicPr>
          <p:nvPr/>
        </p:nvPicPr>
        <p:blipFill>
          <a:blip r:embed="rId5"/>
          <a:stretch>
            <a:fillRect/>
          </a:stretch>
        </p:blipFill>
        <p:spPr>
          <a:xfrm>
            <a:off x="0" y="5840918"/>
            <a:ext cx="12192000" cy="1015104"/>
          </a:xfrm>
          <a:prstGeom prst="rect">
            <a:avLst/>
          </a:prstGeom>
        </p:spPr>
      </p:pic>
    </p:spTree>
    <p:extLst>
      <p:ext uri="{BB962C8B-B14F-4D97-AF65-F5344CB8AC3E}">
        <p14:creationId xmlns:p14="http://schemas.microsoft.com/office/powerpoint/2010/main" val="281247139"/>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presentation Sjukvårdsregion Mellan 2022" id="{C20A930A-B813-4A1D-8026-E5C0340EE42D}" vid="{46B712B8-3EE4-4D5E-AA92-38F1A78A7514}"/>
    </a:ext>
  </a:extLst>
</a:theme>
</file>

<file path=ppt/theme/theme2.xml><?xml version="1.0" encoding="utf-8"?>
<a:theme xmlns:a="http://schemas.openxmlformats.org/drawingml/2006/main" name="4_Tema_sveriges_regioner_i_samverkan">
  <a:themeElements>
    <a:clrScheme name="Sveriges regioner i samverkan">
      <a:dk1>
        <a:srgbClr val="000000"/>
      </a:dk1>
      <a:lt1>
        <a:srgbClr val="FFFFFF"/>
      </a:lt1>
      <a:dk2>
        <a:srgbClr val="44546A"/>
      </a:dk2>
      <a:lt2>
        <a:srgbClr val="E7E6E6"/>
      </a:lt2>
      <a:accent1>
        <a:srgbClr val="377D7A"/>
      </a:accent1>
      <a:accent2>
        <a:srgbClr val="CC91A9"/>
      </a:accent2>
      <a:accent3>
        <a:srgbClr val="203670"/>
      </a:accent3>
      <a:accent4>
        <a:srgbClr val="EBAE51"/>
      </a:accent4>
      <a:accent5>
        <a:srgbClr val="6C3F80"/>
      </a:accent5>
      <a:accent6>
        <a:srgbClr val="D34B50"/>
      </a:accent6>
      <a:hlink>
        <a:srgbClr val="18A7B8"/>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mall" id="{C0197AE7-D54F-5043-BB08-EE43D68BCDE4}" vid="{1FF52E99-8E52-0F49-960F-93856A592B9D}"/>
    </a:ext>
  </a:extLst>
</a:theme>
</file>

<file path=ppt/theme/theme3.xml><?xml version="1.0" encoding="utf-8"?>
<a:theme xmlns:a="http://schemas.openxmlformats.org/drawingml/2006/main" name="2_Anpassad formgivn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Tema_sveriges_regioner_i_samverkan">
  <a:themeElements>
    <a:clrScheme name="Sveriges regioner i samverkan">
      <a:dk1>
        <a:srgbClr val="000000"/>
      </a:dk1>
      <a:lt1>
        <a:srgbClr val="FFFFFF"/>
      </a:lt1>
      <a:dk2>
        <a:srgbClr val="44546A"/>
      </a:dk2>
      <a:lt2>
        <a:srgbClr val="E7E6E6"/>
      </a:lt2>
      <a:accent1>
        <a:srgbClr val="377D7A"/>
      </a:accent1>
      <a:accent2>
        <a:srgbClr val="CC91A9"/>
      </a:accent2>
      <a:accent3>
        <a:srgbClr val="203670"/>
      </a:accent3>
      <a:accent4>
        <a:srgbClr val="EBAE51"/>
      </a:accent4>
      <a:accent5>
        <a:srgbClr val="6C3F80"/>
      </a:accent5>
      <a:accent6>
        <a:srgbClr val="D34B50"/>
      </a:accent6>
      <a:hlink>
        <a:srgbClr val="18A7B8"/>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mall" id="{C0197AE7-D54F-5043-BB08-EE43D68BCDE4}" vid="{1FF52E99-8E52-0F49-960F-93856A592B9D}"/>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6ed91d4-dc99-4bf8-b627-6b2e4f20305e" xsi:nil="true"/>
    <lcf76f155ced4ddcb4097134ff3c332f xmlns="fa0a1a79-83e8-43dc-b2ef-43ffa7f2c40b">
      <Terms xmlns="http://schemas.microsoft.com/office/infopath/2007/PartnerControls"/>
    </lcf76f155ced4ddcb4097134ff3c332f>
    <L_x00e4_stav xmlns="fa0a1a79-83e8-43dc-b2ef-43ffa7f2c40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3B62F4DAAE5F4894F41AEC3DBF15E8" ma:contentTypeVersion="15" ma:contentTypeDescription="Create a new document." ma:contentTypeScope="" ma:versionID="77e4758c78e6692aea97934aa6a6246f">
  <xsd:schema xmlns:xsd="http://www.w3.org/2001/XMLSchema" xmlns:xs="http://www.w3.org/2001/XMLSchema" xmlns:p="http://schemas.microsoft.com/office/2006/metadata/properties" xmlns:ns2="fa0a1a79-83e8-43dc-b2ef-43ffa7f2c40b" xmlns:ns3="a6ed91d4-dc99-4bf8-b627-6b2e4f20305e" targetNamespace="http://schemas.microsoft.com/office/2006/metadata/properties" ma:root="true" ma:fieldsID="077ab8dc58f442e52e688e4eab354a4d" ns2:_="" ns3:_="">
    <xsd:import namespace="fa0a1a79-83e8-43dc-b2ef-43ffa7f2c40b"/>
    <xsd:import namespace="a6ed91d4-dc99-4bf8-b627-6b2e4f20305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L_x00e4_stav"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0a1a79-83e8-43dc-b2ef-43ffa7f2c4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56c666c-3d86-41dd-931b-6486b2d8a6b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L_x00e4_stav" ma:index="22" nillable="true" ma:displayName="Läst av " ma:format="Dropdown" ma:internalName="L_x00e4_stav">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6ed91d4-dc99-4bf8-b627-6b2e4f20305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cc73afc-766d-4cca-8807-7226cd9e49c4}" ma:internalName="TaxCatchAll" ma:showField="CatchAllData" ma:web="a6ed91d4-dc99-4bf8-b627-6b2e4f2030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A6AF8E-C225-4371-B677-44F688C03FF8}">
  <ds:schemaRefs>
    <ds:schemaRef ds:uri="http://schemas.microsoft.com/sharepoint/v3/contenttype/forms"/>
  </ds:schemaRefs>
</ds:datastoreItem>
</file>

<file path=customXml/itemProps2.xml><?xml version="1.0" encoding="utf-8"?>
<ds:datastoreItem xmlns:ds="http://schemas.openxmlformats.org/officeDocument/2006/customXml" ds:itemID="{A59E4CBC-324D-4DA0-BD42-166054B659A4}">
  <ds:schemaRefs>
    <ds:schemaRef ds:uri="http://purl.org/dc/elements/1.1/"/>
    <ds:schemaRef ds:uri="a6ed91d4-dc99-4bf8-b627-6b2e4f20305e"/>
    <ds:schemaRef ds:uri="http://www.w3.org/XML/1998/namespace"/>
    <ds:schemaRef ds:uri="http://schemas.microsoft.com/office/2006/documentManagement/types"/>
    <ds:schemaRef ds:uri="http://schemas.microsoft.com/office/2006/metadata/properties"/>
    <ds:schemaRef ds:uri="fa0a1a79-83e8-43dc-b2ef-43ffa7f2c40b"/>
    <ds:schemaRef ds:uri="http://schemas.microsoft.com/office/infopath/2007/PartnerControls"/>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DA0894FD-9E90-431E-96F6-A3B321BD7A8C}">
  <ds:schemaRefs>
    <ds:schemaRef ds:uri="a6ed91d4-dc99-4bf8-b627-6b2e4f20305e"/>
    <ds:schemaRef ds:uri="fa0a1a79-83e8-43dc-b2ef-43ffa7f2c4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TotalTime>
  <Words>1318</Words>
  <Application>Microsoft Office PowerPoint</Application>
  <PresentationFormat>Bredbild</PresentationFormat>
  <Paragraphs>354</Paragraphs>
  <Slides>24</Slides>
  <Notes>20</Notes>
  <HiddenSlides>2</HiddenSlides>
  <MMClips>0</MMClips>
  <ScaleCrop>false</ScaleCrop>
  <HeadingPairs>
    <vt:vector size="6" baseType="variant">
      <vt:variant>
        <vt:lpstr>Använt teckensnitt</vt:lpstr>
      </vt:variant>
      <vt:variant>
        <vt:i4>6</vt:i4>
      </vt:variant>
      <vt:variant>
        <vt:lpstr>Tema</vt:lpstr>
      </vt:variant>
      <vt:variant>
        <vt:i4>4</vt:i4>
      </vt:variant>
      <vt:variant>
        <vt:lpstr>Bildrubriker</vt:lpstr>
      </vt:variant>
      <vt:variant>
        <vt:i4>24</vt:i4>
      </vt:variant>
    </vt:vector>
  </HeadingPairs>
  <TitlesOfParts>
    <vt:vector size="34" baseType="lpstr">
      <vt:lpstr>Arial</vt:lpstr>
      <vt:lpstr>Arial Narrow</vt:lpstr>
      <vt:lpstr>Calibri</vt:lpstr>
      <vt:lpstr>Calibri Light</vt:lpstr>
      <vt:lpstr>open sans</vt:lpstr>
      <vt:lpstr>Times New Roman</vt:lpstr>
      <vt:lpstr>1_Office-tema</vt:lpstr>
      <vt:lpstr>4_Tema_sveriges_regioner_i_samverkan</vt:lpstr>
      <vt:lpstr>2_Anpassad formgivning</vt:lpstr>
      <vt:lpstr>5_Tema_sveriges_regioner_i_samverkan</vt:lpstr>
      <vt:lpstr>Nationellt system för kunskapsstyrning hälso- och sjukvård</vt:lpstr>
      <vt:lpstr>Film från nationellt system för kunskapsstyrning</vt:lpstr>
      <vt:lpstr>Näst störst av landets sex sjukvårdsregioner</vt:lpstr>
      <vt:lpstr>2,15 miljoner invånare i sju regioner och totalt 80 kommuner</vt:lpstr>
      <vt:lpstr>Övergripande mål för samverkan:</vt:lpstr>
      <vt:lpstr>Varför gör vi detta?</vt:lpstr>
      <vt:lpstr>PowerPoint-presentation</vt:lpstr>
      <vt:lpstr>PowerPoint-presentation</vt:lpstr>
      <vt:lpstr>Målbild – kunskapsstyrning i praktiken </vt:lpstr>
      <vt:lpstr>PowerPoint-presentation</vt:lpstr>
      <vt:lpstr>PowerPoint-presentation</vt:lpstr>
      <vt:lpstr>PowerPoint-presentation</vt:lpstr>
      <vt:lpstr>PowerPoint-presentation</vt:lpstr>
      <vt:lpstr>PowerPoint-presentation</vt:lpstr>
      <vt:lpstr>Alla kunskapsstöd finns på 1177 för vårdpersonal</vt:lpstr>
      <vt:lpstr>Mer information via länkarna</vt:lpstr>
      <vt:lpstr>Vår framgång räknas  i liv och jämlik hälsa</vt:lpstr>
      <vt:lpstr>PowerPoint-presentation</vt:lpstr>
      <vt:lpstr>Evidensbaserad vård</vt:lpstr>
      <vt:lpstr>PowerPoint-presentation</vt:lpstr>
      <vt:lpstr>Inte göra mer – bara mer tillsammans! </vt:lpstr>
      <vt:lpstr>PowerPoint-presentation</vt:lpstr>
      <vt:lpstr>Patientmedskapande på olika nivåer</vt:lpstr>
      <vt:lpstr>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Nationellt system för kunskapsstyrning  hälso- och sjukvård  Kanslimöte, Region Mellansverige Anna Frödin, ordförande i Kunskapsstyrningsgruppen Emilia Niklasson, samordnare Kunskapsstyrning, Region Mellansverige</dc:title>
  <dc:creator>Anna Frödin</dc:creator>
  <cp:lastModifiedBy>Anna Selberg</cp:lastModifiedBy>
  <cp:revision>2</cp:revision>
  <dcterms:created xsi:type="dcterms:W3CDTF">2023-11-07T08:45:46Z</dcterms:created>
  <dcterms:modified xsi:type="dcterms:W3CDTF">2025-05-08T08:28:24Z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0x010100643B62F4DAAE5F4894F41AEC3DBF15E8</vt:lpwstr>
  </property>
  <property fmtid="{D5CDD505-2E9C-101B-9397-08002B2CF9AE}" pid="3" name="Säkerhetsklassning">
    <vt:lpwstr>2;#Intern (alla)|8fc1a36c-82d2-4f41-a283-8798b0a85b6b</vt:lpwstr>
  </property>
  <property fmtid="{D5CDD505-2E9C-101B-9397-08002B2CF9AE}" pid="4" name="MediaServiceImageTags">
    <vt:lpwstr/>
  </property>
  <property fmtid="{D5CDD505-2E9C-101B-9397-08002B2CF9AE}" pid="5" name="Dokumenttyp">
    <vt:lpwstr>1;#Arbetsmaterial|6b79cd63-b6a3-43b4-9251-1c36a3ea775c</vt:lpwstr>
  </property>
</Properties>
</file>